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04"/>
  </p:notesMasterIdLst>
  <p:sldIdLst>
    <p:sldId id="256" r:id="rId2"/>
    <p:sldId id="257" r:id="rId3"/>
    <p:sldId id="258" r:id="rId4"/>
    <p:sldId id="374" r:id="rId5"/>
    <p:sldId id="259" r:id="rId6"/>
    <p:sldId id="262" r:id="rId7"/>
    <p:sldId id="330" r:id="rId8"/>
    <p:sldId id="354" r:id="rId9"/>
    <p:sldId id="356" r:id="rId10"/>
    <p:sldId id="355" r:id="rId11"/>
    <p:sldId id="359" r:id="rId12"/>
    <p:sldId id="400" r:id="rId13"/>
    <p:sldId id="353" r:id="rId14"/>
    <p:sldId id="360" r:id="rId15"/>
    <p:sldId id="361" r:id="rId16"/>
    <p:sldId id="362" r:id="rId17"/>
    <p:sldId id="363" r:id="rId18"/>
    <p:sldId id="365" r:id="rId19"/>
    <p:sldId id="331" r:id="rId20"/>
    <p:sldId id="263" r:id="rId21"/>
    <p:sldId id="264" r:id="rId22"/>
    <p:sldId id="266" r:id="rId23"/>
    <p:sldId id="417" r:id="rId24"/>
    <p:sldId id="418" r:id="rId25"/>
    <p:sldId id="268" r:id="rId26"/>
    <p:sldId id="420" r:id="rId27"/>
    <p:sldId id="344" r:id="rId28"/>
    <p:sldId id="366" r:id="rId29"/>
    <p:sldId id="403" r:id="rId30"/>
    <p:sldId id="367" r:id="rId31"/>
    <p:sldId id="413" r:id="rId32"/>
    <p:sldId id="269" r:id="rId33"/>
    <p:sldId id="370" r:id="rId34"/>
    <p:sldId id="414" r:id="rId35"/>
    <p:sldId id="371" r:id="rId36"/>
    <p:sldId id="369" r:id="rId37"/>
    <p:sldId id="415" r:id="rId38"/>
    <p:sldId id="390" r:id="rId39"/>
    <p:sldId id="392" r:id="rId40"/>
    <p:sldId id="332" r:id="rId41"/>
    <p:sldId id="281" r:id="rId42"/>
    <p:sldId id="284" r:id="rId43"/>
    <p:sldId id="285" r:id="rId44"/>
    <p:sldId id="286" r:id="rId45"/>
    <p:sldId id="372" r:id="rId46"/>
    <p:sldId id="421" r:id="rId47"/>
    <p:sldId id="283" r:id="rId48"/>
    <p:sldId id="375" r:id="rId49"/>
    <p:sldId id="422" r:id="rId50"/>
    <p:sldId id="376" r:id="rId51"/>
    <p:sldId id="377" r:id="rId52"/>
    <p:sldId id="405" r:id="rId53"/>
    <p:sldId id="407" r:id="rId54"/>
    <p:sldId id="333" r:id="rId55"/>
    <p:sldId id="272" r:id="rId56"/>
    <p:sldId id="273" r:id="rId57"/>
    <p:sldId id="274" r:id="rId58"/>
    <p:sldId id="275" r:id="rId59"/>
    <p:sldId id="379" r:id="rId60"/>
    <p:sldId id="276" r:id="rId61"/>
    <p:sldId id="406" r:id="rId62"/>
    <p:sldId id="336" r:id="rId63"/>
    <p:sldId id="380" r:id="rId64"/>
    <p:sldId id="396" r:id="rId65"/>
    <p:sldId id="397" r:id="rId66"/>
    <p:sldId id="322" r:id="rId67"/>
    <p:sldId id="321" r:id="rId68"/>
    <p:sldId id="382" r:id="rId69"/>
    <p:sldId id="323" r:id="rId70"/>
    <p:sldId id="298" r:id="rId71"/>
    <p:sldId id="297" r:id="rId72"/>
    <p:sldId id="388" r:id="rId73"/>
    <p:sldId id="299" r:id="rId74"/>
    <p:sldId id="401" r:id="rId75"/>
    <p:sldId id="423" r:id="rId76"/>
    <p:sldId id="300" r:id="rId77"/>
    <p:sldId id="325" r:id="rId78"/>
    <p:sldId id="381" r:id="rId79"/>
    <p:sldId id="393" r:id="rId80"/>
    <p:sldId id="324" r:id="rId81"/>
    <p:sldId id="383" r:id="rId82"/>
    <p:sldId id="384" r:id="rId83"/>
    <p:sldId id="424" r:id="rId84"/>
    <p:sldId id="425" r:id="rId85"/>
    <p:sldId id="412" r:id="rId86"/>
    <p:sldId id="411" r:id="rId87"/>
    <p:sldId id="327" r:id="rId88"/>
    <p:sldId id="302" r:id="rId89"/>
    <p:sldId id="304" r:id="rId90"/>
    <p:sldId id="303" r:id="rId91"/>
    <p:sldId id="306" r:id="rId92"/>
    <p:sldId id="328" r:id="rId93"/>
    <p:sldId id="329" r:id="rId94"/>
    <p:sldId id="385" r:id="rId95"/>
    <p:sldId id="386" r:id="rId96"/>
    <p:sldId id="387" r:id="rId97"/>
    <p:sldId id="394" r:id="rId98"/>
    <p:sldId id="402" r:id="rId99"/>
    <p:sldId id="408" r:id="rId100"/>
    <p:sldId id="398" r:id="rId101"/>
    <p:sldId id="426" r:id="rId102"/>
    <p:sldId id="314" r:id="rId10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7A56A3D-2E54-42FF-B374-A4D9C75218DB}">
          <p14:sldIdLst>
            <p14:sldId id="256"/>
            <p14:sldId id="257"/>
            <p14:sldId id="258"/>
            <p14:sldId id="374"/>
            <p14:sldId id="259"/>
            <p14:sldId id="262"/>
            <p14:sldId id="330"/>
          </p14:sldIdLst>
        </p14:section>
        <p14:section name="Data In, Data Out" id="{073B8210-0AD7-9640-8EF5-275FB976EFCF}">
          <p14:sldIdLst>
            <p14:sldId id="354"/>
            <p14:sldId id="356"/>
            <p14:sldId id="355"/>
            <p14:sldId id="359"/>
            <p14:sldId id="400"/>
            <p14:sldId id="353"/>
            <p14:sldId id="360"/>
            <p14:sldId id="361"/>
            <p14:sldId id="362"/>
            <p14:sldId id="363"/>
            <p14:sldId id="365"/>
          </p14:sldIdLst>
        </p14:section>
        <p14:section name="Immutability" id="{272D182D-DD5F-4CAA-B326-20592464C983}">
          <p14:sldIdLst>
            <p14:sldId id="331"/>
            <p14:sldId id="263"/>
            <p14:sldId id="264"/>
            <p14:sldId id="266"/>
            <p14:sldId id="417"/>
            <p14:sldId id="418"/>
            <p14:sldId id="268"/>
            <p14:sldId id="420"/>
            <p14:sldId id="344"/>
            <p14:sldId id="366"/>
            <p14:sldId id="403"/>
            <p14:sldId id="367"/>
            <p14:sldId id="413"/>
            <p14:sldId id="269"/>
            <p14:sldId id="370"/>
            <p14:sldId id="414"/>
            <p14:sldId id="371"/>
            <p14:sldId id="369"/>
            <p14:sldId id="415"/>
          </p14:sldIdLst>
        </p14:section>
        <p14:section name="Commercial: Option" id="{224DD99B-6EAD-8A4F-BDAB-C35074B53EC1}">
          <p14:sldIdLst>
            <p14:sldId id="390"/>
            <p14:sldId id="392"/>
          </p14:sldIdLst>
        </p14:section>
        <p14:section name="Verbs Count Too" id="{5FD2A034-7B06-41FA-B92B-5985440D9330}">
          <p14:sldIdLst>
            <p14:sldId id="332"/>
            <p14:sldId id="281"/>
            <p14:sldId id="284"/>
            <p14:sldId id="285"/>
            <p14:sldId id="286"/>
            <p14:sldId id="372"/>
            <p14:sldId id="421"/>
            <p14:sldId id="283"/>
            <p14:sldId id="375"/>
            <p14:sldId id="422"/>
            <p14:sldId id="376"/>
            <p14:sldId id="377"/>
            <p14:sldId id="405"/>
            <p14:sldId id="407"/>
          </p14:sldIdLst>
        </p14:section>
        <p14:section name="Declarative Style" id="{BCA66EAA-C788-4339-9A31-57193D8E902A}">
          <p14:sldIdLst>
            <p14:sldId id="333"/>
            <p14:sldId id="272"/>
            <p14:sldId id="273"/>
            <p14:sldId id="274"/>
            <p14:sldId id="275"/>
            <p14:sldId id="379"/>
            <p14:sldId id="276"/>
            <p14:sldId id="406"/>
            <p14:sldId id="336"/>
            <p14:sldId id="380"/>
          </p14:sldIdLst>
        </p14:section>
        <p14:section name="Commercial: Tuple" id="{FF5965A7-C326-6745-B8CF-2B1A2A245F67}">
          <p14:sldIdLst>
            <p14:sldId id="396"/>
            <p14:sldId id="397"/>
          </p14:sldIdLst>
        </p14:section>
        <p14:section name="Static Typing" id="{F13700CD-9901-4C4B-B8B8-0625D118B8A4}">
          <p14:sldIdLst>
            <p14:sldId id="322"/>
            <p14:sldId id="321"/>
            <p14:sldId id="382"/>
            <p14:sldId id="323"/>
            <p14:sldId id="298"/>
            <p14:sldId id="297"/>
            <p14:sldId id="388"/>
            <p14:sldId id="299"/>
            <p14:sldId id="401"/>
            <p14:sldId id="423"/>
            <p14:sldId id="300"/>
            <p14:sldId id="325"/>
            <p14:sldId id="381"/>
            <p14:sldId id="393"/>
            <p14:sldId id="324"/>
            <p14:sldId id="383"/>
            <p14:sldId id="384"/>
            <p14:sldId id="424"/>
            <p14:sldId id="425"/>
          </p14:sldIdLst>
        </p14:section>
        <p14:section name="Commercial: either" id="{405E0599-5BA9-43B7-AC40-7901497C91B1}">
          <p14:sldIdLst>
            <p14:sldId id="412"/>
            <p14:sldId id="411"/>
          </p14:sldIdLst>
        </p14:section>
        <p14:section name="Lazy Evaluation" id="{64EFED8B-3086-4191-959C-0B4F207935C3}">
          <p14:sldIdLst>
            <p14:sldId id="327"/>
            <p14:sldId id="302"/>
            <p14:sldId id="304"/>
            <p14:sldId id="303"/>
            <p14:sldId id="306"/>
            <p14:sldId id="328"/>
            <p14:sldId id="329"/>
            <p14:sldId id="385"/>
            <p14:sldId id="386"/>
            <p14:sldId id="387"/>
          </p14:sldIdLst>
        </p14:section>
        <p14:section name="Conclusion" id="{3A5C676C-48CC-445E-8783-0BF948150318}">
          <p14:sldIdLst>
            <p14:sldId id="394"/>
            <p14:sldId id="402"/>
            <p14:sldId id="408"/>
            <p14:sldId id="398"/>
            <p14:sldId id="426"/>
            <p14:sldId id="31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3" autoAdjust="0"/>
    <p:restoredTop sz="91877" autoAdjust="0"/>
  </p:normalViewPr>
  <p:slideViewPr>
    <p:cSldViewPr>
      <p:cViewPr>
        <p:scale>
          <a:sx n="66" d="100"/>
          <a:sy n="66" d="100"/>
        </p:scale>
        <p:origin x="-2128" y="-7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04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notesMaster" Target="notesMasters/notesMaster1.xml"/><Relationship Id="rId105" Type="http://schemas.openxmlformats.org/officeDocument/2006/relationships/printerSettings" Target="printerSettings/printerSettings1.bin"/><Relationship Id="rId106" Type="http://schemas.openxmlformats.org/officeDocument/2006/relationships/presProps" Target="presProps.xml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theme" Target="theme/theme1.xml"/><Relationship Id="rId10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CC1A15-1659-46A0-B93C-EC0794FC41B5}" type="datetimeFigureOut">
              <a:rPr lang="en-US" smtClean="0"/>
              <a:t>10/25/12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A03B9-8A8C-45EB-B664-B7C474325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57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am not going to tell you how to do functional programming. The objective is to write clear, readable, maintainable, high-quality code in an OO language. Functional principles have some ideas for us about how to do that.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9532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real reason is to reduce the moving parts.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54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body: 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r>
              <a:rPr lang="en-US" sz="1200" dirty="0" err="1" smtClean="0">
                <a:latin typeface="Courier"/>
                <a:cs typeface="Courier"/>
              </a:rPr>
              <a:t>boolean</a:t>
            </a:r>
            <a:r>
              <a:rPr lang="en-US" sz="1200" dirty="0" smtClean="0">
                <a:latin typeface="Courier"/>
                <a:cs typeface="Courier"/>
              </a:rPr>
              <a:t> exists = </a:t>
            </a:r>
            <a:r>
              <a:rPr lang="en-US" sz="1200" dirty="0" err="1" smtClean="0">
                <a:solidFill>
                  <a:srgbClr val="FF0000"/>
                </a:solidFill>
                <a:latin typeface="Courier"/>
                <a:cs typeface="Courier"/>
              </a:rPr>
              <a:t>db.AccountExists</a:t>
            </a:r>
            <a:r>
              <a:rPr lang="en-US" sz="1200" dirty="0" smtClean="0">
                <a:latin typeface="Courier"/>
                <a:cs typeface="Courier"/>
              </a:rPr>
              <a:t>(email);</a:t>
            </a:r>
          </a:p>
          <a:p>
            <a:pPr marL="0" indent="0">
              <a:buNone/>
            </a:pPr>
            <a:r>
              <a:rPr lang="en-US" sz="1200" dirty="0" smtClean="0">
                <a:latin typeface="Courier"/>
                <a:cs typeface="Courier"/>
              </a:rPr>
              <a:t>    if (exists) { </a:t>
            </a:r>
            <a:r>
              <a:rPr lang="en-US" sz="1200" dirty="0" smtClean="0">
                <a:solidFill>
                  <a:srgbClr val="0000FF"/>
                </a:solidFill>
                <a:latin typeface="Courier"/>
                <a:cs typeface="Courier"/>
              </a:rPr>
              <a:t>return</a:t>
            </a:r>
            <a:r>
              <a:rPr lang="en-US" sz="1200" dirty="0" smtClean="0">
                <a:latin typeface="Courier"/>
                <a:cs typeface="Courier"/>
              </a:rPr>
              <a:t> “/</a:t>
            </a:r>
            <a:r>
              <a:rPr lang="en-US" sz="1200" dirty="0" err="1" smtClean="0">
                <a:latin typeface="Courier"/>
                <a:cs typeface="Courier"/>
              </a:rPr>
              <a:t>forgotPassword</a:t>
            </a:r>
            <a:r>
              <a:rPr lang="en-US" sz="1200" dirty="0" smtClean="0">
                <a:latin typeface="Courier"/>
                <a:cs typeface="Courier"/>
              </a:rPr>
              <a:t>”; }</a:t>
            </a:r>
          </a:p>
          <a:p>
            <a:pPr marL="0" indent="0">
              <a:buNone/>
            </a:pPr>
            <a:r>
              <a:rPr lang="en-US" sz="1200" dirty="0" smtClean="0">
                <a:latin typeface="Courier"/>
                <a:cs typeface="Courier"/>
              </a:rPr>
              <a:t>    if (</a:t>
            </a:r>
            <a:r>
              <a:rPr lang="en-US" sz="1200" dirty="0" err="1" smtClean="0">
                <a:latin typeface="Courier"/>
                <a:cs typeface="Courier"/>
              </a:rPr>
              <a:t>invalidPassword</a:t>
            </a:r>
            <a:r>
              <a:rPr lang="en-US" sz="1200" dirty="0" smtClean="0">
                <a:latin typeface="Courier"/>
                <a:cs typeface="Courier"/>
              </a:rPr>
              <a:t>(email, password) </a:t>
            </a:r>
          </a:p>
          <a:p>
            <a:pPr marL="0" indent="0">
              <a:buNone/>
            </a:pPr>
            <a:r>
              <a:rPr lang="en-US" sz="1200" dirty="0" smtClean="0">
                <a:latin typeface="Courier"/>
                <a:cs typeface="Courier"/>
              </a:rPr>
              <a:t>      { </a:t>
            </a:r>
            <a:r>
              <a:rPr lang="en-US" sz="1200" dirty="0" smtClean="0">
                <a:solidFill>
                  <a:srgbClr val="0000FF"/>
                </a:solidFill>
                <a:latin typeface="Courier"/>
                <a:cs typeface="Courier"/>
              </a:rPr>
              <a:t>return</a:t>
            </a:r>
            <a:r>
              <a:rPr lang="en-US" sz="1200" dirty="0" smtClean="0">
                <a:latin typeface="Courier"/>
                <a:cs typeface="Courier"/>
              </a:rPr>
              <a:t> “/</a:t>
            </a:r>
            <a:r>
              <a:rPr lang="en-US" sz="1200" dirty="0" err="1" smtClean="0">
                <a:latin typeface="Courier"/>
                <a:cs typeface="Courier"/>
              </a:rPr>
              <a:t>passwordAdvice</a:t>
            </a:r>
            <a:r>
              <a:rPr lang="en-US" sz="1200" dirty="0" smtClean="0">
                <a:latin typeface="Courier"/>
                <a:cs typeface="Courier"/>
              </a:rPr>
              <a:t>”; }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    </a:t>
            </a:r>
            <a:r>
              <a:rPr lang="en-US" sz="1200" dirty="0" err="1" smtClean="0">
                <a:solidFill>
                  <a:srgbClr val="FF0000"/>
                </a:solidFill>
                <a:latin typeface="Courier"/>
                <a:cs typeface="Courier"/>
              </a:rPr>
              <a:t>db.CreateUser</a:t>
            </a:r>
            <a:r>
              <a:rPr lang="en-US" sz="1200" dirty="0" smtClean="0">
                <a:latin typeface="Courier"/>
                <a:cs typeface="Courier"/>
              </a:rPr>
              <a:t>(email, password);</a:t>
            </a:r>
          </a:p>
          <a:p>
            <a:pPr marL="0" indent="0">
              <a:buNone/>
            </a:pPr>
            <a:r>
              <a:rPr lang="en-US" sz="1200" dirty="0" smtClean="0">
                <a:latin typeface="Courier"/>
                <a:cs typeface="Courier"/>
              </a:rPr>
              <a:t>    </a:t>
            </a:r>
            <a:r>
              <a:rPr lang="en-US" sz="1200" dirty="0" smtClean="0">
                <a:solidFill>
                  <a:srgbClr val="0000FF"/>
                </a:solidFill>
                <a:latin typeface="Courier"/>
                <a:cs typeface="Courier"/>
              </a:rPr>
              <a:t>return</a:t>
            </a:r>
            <a:r>
              <a:rPr lang="en-US" sz="1200" dirty="0" smtClean="0">
                <a:latin typeface="Courier"/>
                <a:cs typeface="Courier"/>
              </a:rPr>
              <a:t> “/welcome”;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30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point is: for</a:t>
            </a:r>
            <a:r>
              <a:rPr lang="en-US" baseline="0" dirty="0" smtClean="0"/>
              <a:t> every variable you change to an immutable value, that’s one fewer thing you have to hold in your head.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4613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Effective C#, Bill recommends only making</a:t>
            </a:r>
            <a:r>
              <a:rPr lang="en-US" baseline="0" dirty="0" smtClean="0"/>
              <a:t> atomic types immutable, but I advocate for most or all types to be immutable. Yes, go to the trouble of cloning on mod.</a:t>
            </a:r>
          </a:p>
          <a:p>
            <a:r>
              <a:rPr lang="en-US" baseline="0" dirty="0" smtClean="0"/>
              <a:t>“Your ﬁrst choice for types that store data should be immutable, atomic value types.”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850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Locking is for wimps.</a:t>
            </a:r>
          </a:p>
          <a:p>
            <a:r>
              <a:rPr lang="en-US" dirty="0" smtClean="0"/>
              <a:t>Concurrency</a:t>
            </a:r>
            <a:r>
              <a:rPr lang="en-US" baseline="0" dirty="0" smtClean="0"/>
              <a:t> is, frankly, a great excuse to favor immutability. The real reason is to reduce the moving parts.</a:t>
            </a:r>
          </a:p>
          <a:p>
            <a:r>
              <a:rPr lang="en-US" baseline="0" dirty="0" smtClean="0"/>
              <a:t>Functional programming tries to reduce moving parts; OO  tries to hide them inside of objects.  We can do better: we can do both.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543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public </a:t>
            </a:r>
            <a:r>
              <a:rPr lang="en-US" dirty="0" err="1" smtClean="0"/>
              <a:t>DNASequence</a:t>
            </a:r>
            <a:r>
              <a:rPr lang="en-US" dirty="0" smtClean="0"/>
              <a:t> </a:t>
            </a:r>
            <a:r>
              <a:rPr lang="en-US" dirty="0" err="1" smtClean="0"/>
              <a:t>getDNACodingSequence</a:t>
            </a:r>
            <a:r>
              <a:rPr lang="en-US" dirty="0" smtClean="0"/>
              <a:t>()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StringBuilder</a:t>
            </a:r>
            <a:r>
              <a:rPr lang="en-US" dirty="0" smtClean="0"/>
              <a:t> </a:t>
            </a:r>
            <a:r>
              <a:rPr lang="en-US" dirty="0" err="1" smtClean="0"/>
              <a:t>sb</a:t>
            </a:r>
            <a:r>
              <a:rPr lang="en-US" dirty="0" smtClean="0"/>
              <a:t> = new </a:t>
            </a:r>
            <a:r>
              <a:rPr lang="en-US" dirty="0" err="1" smtClean="0"/>
              <a:t>StringBuilder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 smtClean="0"/>
              <a:t>        for (</a:t>
            </a:r>
            <a:r>
              <a:rPr lang="en-US" dirty="0" err="1" smtClean="0"/>
              <a:t>CDSSequence</a:t>
            </a:r>
            <a:r>
              <a:rPr lang="en-US" dirty="0" smtClean="0"/>
              <a:t> </a:t>
            </a:r>
            <a:r>
              <a:rPr lang="en-US" dirty="0" err="1" smtClean="0"/>
              <a:t>cdsSequence</a:t>
            </a:r>
            <a:r>
              <a:rPr lang="en-US" dirty="0" smtClean="0"/>
              <a:t> : </a:t>
            </a:r>
            <a:r>
              <a:rPr lang="en-US" dirty="0" err="1" smtClean="0"/>
              <a:t>cdsSequenceList</a:t>
            </a:r>
            <a:r>
              <a:rPr lang="en-US" dirty="0" smtClean="0"/>
              <a:t>) 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sb.append</a:t>
            </a:r>
            <a:r>
              <a:rPr lang="en-US" dirty="0" smtClean="0"/>
              <a:t>(</a:t>
            </a:r>
            <a:r>
              <a:rPr lang="en-US" dirty="0" err="1" smtClean="0"/>
              <a:t>cdsSequence.getCodingSequence</a:t>
            </a:r>
            <a:r>
              <a:rPr lang="en-US" dirty="0" smtClean="0"/>
              <a:t>());</a:t>
            </a:r>
          </a:p>
          <a:p>
            <a:pPr marL="0" indent="0">
              <a:buNone/>
            </a:pPr>
            <a:r>
              <a:rPr lang="en-US" dirty="0" smtClean="0"/>
              <a:t>        }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DNASequence</a:t>
            </a:r>
            <a:r>
              <a:rPr lang="en-US" dirty="0" smtClean="0"/>
              <a:t> </a:t>
            </a:r>
            <a:r>
              <a:rPr lang="en-US" dirty="0" err="1" smtClean="0"/>
              <a:t>dnaSequence</a:t>
            </a:r>
            <a:r>
              <a:rPr lang="en-US" dirty="0" smtClean="0"/>
              <a:t> = new </a:t>
            </a:r>
            <a:r>
              <a:rPr lang="en-US" dirty="0" err="1" smtClean="0"/>
              <a:t>DNASequence</a:t>
            </a:r>
            <a:r>
              <a:rPr lang="en-US" dirty="0" smtClean="0"/>
              <a:t>(</a:t>
            </a:r>
            <a:r>
              <a:rPr lang="en-US" dirty="0" err="1" smtClean="0"/>
              <a:t>sb.toString</a:t>
            </a:r>
            <a:r>
              <a:rPr lang="en-US" dirty="0" smtClean="0"/>
              <a:t>().</a:t>
            </a:r>
            <a:r>
              <a:rPr lang="en-US" dirty="0" err="1" smtClean="0"/>
              <a:t>toUpperCase</a:t>
            </a:r>
            <a:r>
              <a:rPr lang="en-US" dirty="0" smtClean="0"/>
              <a:t>());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dnaSequence.setAccession</a:t>
            </a:r>
            <a:r>
              <a:rPr lang="en-US" dirty="0" smtClean="0"/>
              <a:t>(new </a:t>
            </a:r>
            <a:r>
              <a:rPr lang="en-US" dirty="0" err="1" smtClean="0"/>
              <a:t>AccessionID</a:t>
            </a:r>
            <a:r>
              <a:rPr lang="en-US" dirty="0" smtClean="0"/>
              <a:t>(</a:t>
            </a:r>
            <a:r>
              <a:rPr lang="en-US" dirty="0" err="1" smtClean="0"/>
              <a:t>this.getAccession</a:t>
            </a:r>
            <a:r>
              <a:rPr lang="en-US" dirty="0" smtClean="0"/>
              <a:t>().</a:t>
            </a:r>
            <a:r>
              <a:rPr lang="en-US" dirty="0" err="1" smtClean="0"/>
              <a:t>getID</a:t>
            </a:r>
            <a:r>
              <a:rPr lang="en-US" dirty="0" smtClean="0"/>
              <a:t>()));</a:t>
            </a:r>
          </a:p>
          <a:p>
            <a:pPr marL="0" indent="0">
              <a:buNone/>
            </a:pPr>
            <a:r>
              <a:rPr lang="en-US" dirty="0" smtClean="0"/>
              <a:t>        return </a:t>
            </a:r>
            <a:r>
              <a:rPr lang="en-US" dirty="0" err="1" smtClean="0"/>
              <a:t>dnaSequence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    }private </a:t>
            </a:r>
            <a:r>
              <a:rPr lang="en-US" dirty="0" err="1" smtClean="0"/>
              <a:t>AccessionID</a:t>
            </a:r>
            <a:r>
              <a:rPr lang="en-US" dirty="0" smtClean="0"/>
              <a:t> accession;</a:t>
            </a:r>
          </a:p>
          <a:p>
            <a:pPr marL="0" indent="0">
              <a:buNone/>
            </a:pPr>
            <a:r>
              <a:rPr lang="en-US" dirty="0" smtClean="0"/>
              <a:t> public void </a:t>
            </a:r>
            <a:r>
              <a:rPr lang="en-US" dirty="0" err="1" smtClean="0"/>
              <a:t>setAccession</a:t>
            </a:r>
            <a:r>
              <a:rPr lang="en-US" dirty="0" smtClean="0"/>
              <a:t>(</a:t>
            </a:r>
            <a:r>
              <a:rPr lang="en-US" dirty="0" err="1" smtClean="0"/>
              <a:t>AccessionID</a:t>
            </a:r>
            <a:r>
              <a:rPr lang="en-US" dirty="0" smtClean="0"/>
              <a:t> accession)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this.accession</a:t>
            </a:r>
            <a:r>
              <a:rPr lang="en-US" dirty="0" smtClean="0"/>
              <a:t> = accession;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202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Default</a:t>
            </a:r>
            <a:r>
              <a:rPr lang="en-US" baseline="0" dirty="0" smtClean="0"/>
              <a:t> mutability is accidental complexity.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0961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Default</a:t>
            </a:r>
            <a:r>
              <a:rPr lang="en-US" baseline="0" dirty="0" smtClean="0"/>
              <a:t> mutability is accidental complexity.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0961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private</a:t>
            </a:r>
            <a:r>
              <a:rPr lang="en-US" baseline="0" dirty="0" smtClean="0"/>
              <a:t> the default field access? Is my constructor syntax right? Does this give a compiler error if not </a:t>
            </a:r>
            <a:r>
              <a:rPr lang="en-US" baseline="0" dirty="0" err="1" smtClean="0"/>
              <a:t>init-ed</a:t>
            </a:r>
            <a:r>
              <a:rPr lang="en-US" baseline="0" dirty="0" smtClean="0"/>
              <a:t> in constructor?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202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this right?</a:t>
            </a:r>
          </a:p>
          <a:p>
            <a:r>
              <a:rPr lang="en-US" dirty="0" smtClean="0"/>
              <a:t>Points:</a:t>
            </a:r>
            <a:r>
              <a:rPr lang="en-US" baseline="0" dirty="0" smtClean="0"/>
              <a:t> 1) </a:t>
            </a:r>
            <a:r>
              <a:rPr lang="en-US" baseline="0" dirty="0" err="1" smtClean="0"/>
              <a:t>Ienumerable</a:t>
            </a:r>
            <a:r>
              <a:rPr lang="en-US" baseline="0" dirty="0" smtClean="0"/>
              <a:t> because it can’t be modified</a:t>
            </a:r>
          </a:p>
          <a:p>
            <a:r>
              <a:rPr lang="en-US" baseline="0" dirty="0" smtClean="0"/>
              <a:t>2) Copy it, because it is not final – we might be passed a mutable object</a:t>
            </a:r>
          </a:p>
          <a:p>
            <a:r>
              <a:rPr lang="en-US" baseline="0" dirty="0" smtClean="0"/>
              <a:t>3) Phone must also be immutable. All the way down the composition chain, we need immutable reference types, or else FAILURE.</a:t>
            </a:r>
          </a:p>
          <a:p>
            <a:r>
              <a:rPr lang="en-US" baseline="0" dirty="0" smtClean="0"/>
              <a:t>This is why default mutability is a negative. Default mutability is accidental complexity.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20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Stuff about the hype it had way back when Java was new:</a:t>
            </a:r>
          </a:p>
          <a:p>
            <a:r>
              <a:rPr lang="en-US" dirty="0" smtClean="0"/>
              <a:t>We were going to grab objects off the shelf and plug them together like tinker toys and </a:t>
            </a:r>
            <a:r>
              <a:rPr lang="en-US" dirty="0" err="1" smtClean="0"/>
              <a:t>wa</a:t>
            </a:r>
            <a:r>
              <a:rPr lang="en-US" dirty="0" smtClean="0"/>
              <a:t>-la, applications would emerge.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625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</a:t>
            </a:r>
            <a:r>
              <a:rPr lang="en-US" baseline="0" dirty="0" smtClean="0"/>
              <a:t> this work?</a:t>
            </a:r>
          </a:p>
          <a:p>
            <a:r>
              <a:rPr lang="en-US" baseline="0" dirty="0" smtClean="0"/>
              <a:t>There’s a library </a:t>
            </a:r>
            <a:r>
              <a:rPr lang="en-US" baseline="0" dirty="0" err="1" smtClean="0"/>
              <a:t>FSharpx</a:t>
            </a:r>
            <a:r>
              <a:rPr lang="en-US" baseline="0" dirty="0" smtClean="0"/>
              <a:t> that makes this prettier.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202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r>
              <a:rPr lang="en-US" baseline="0" dirty="0" smtClean="0"/>
              <a:t>Transition: and we’re copying lists all over the place. Immutable -&gt; more copying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202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r>
              <a:rPr lang="en-US" baseline="0" dirty="0" smtClean="0"/>
              <a:t>Transition: and we’re copying lists all over the place. Immutable -&gt; more copying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202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Functional programming deals often with list processing.</a:t>
            </a:r>
          </a:p>
          <a:p>
            <a:r>
              <a:rPr lang="en-US" dirty="0" smtClean="0"/>
              <a:t>Think</a:t>
            </a:r>
            <a:r>
              <a:rPr lang="en-US" baseline="0" dirty="0" smtClean="0"/>
              <a:t> of it as a pipeline.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Because the original list is immutable, adding to the beginning does not copy the list.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7907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Confirm: can use F#’s list</a:t>
            </a:r>
            <a:r>
              <a:rPr lang="en-US" baseline="0" dirty="0" smtClean="0"/>
              <a:t> in C#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202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Confirm: can use F#’s list</a:t>
            </a:r>
            <a:r>
              <a:rPr lang="en-US" baseline="0" dirty="0" smtClean="0"/>
              <a:t> in C#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202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</a:t>
            </a:r>
            <a:r>
              <a:rPr lang="en-US" baseline="0" dirty="0" smtClean="0"/>
              <a:t> this work?</a:t>
            </a:r>
          </a:p>
          <a:p>
            <a:r>
              <a:rPr lang="en-US" baseline="0" dirty="0" smtClean="0"/>
              <a:t>There’s a library </a:t>
            </a:r>
            <a:r>
              <a:rPr lang="en-US" baseline="0" dirty="0" err="1" smtClean="0"/>
              <a:t>FSharpx</a:t>
            </a:r>
            <a:r>
              <a:rPr lang="en-US" baseline="0" dirty="0" smtClean="0"/>
              <a:t> that makes this prettier.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202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would be a great time for a story or a joke or something.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202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would be a great time for a story or a joke or something.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202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someday, make the</a:t>
            </a:r>
            <a:r>
              <a:rPr lang="en-US" baseline="0" dirty="0" smtClean="0"/>
              <a:t> second line curve the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588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Functional programming is yet another way to solve</a:t>
            </a:r>
            <a:r>
              <a:rPr lang="en-US" baseline="0" dirty="0" smtClean="0"/>
              <a:t> problems, providing its own kind of glue, its own ways of putting the pieces together.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0383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somewhere: we can abstract above the Von Neumann</a:t>
            </a:r>
            <a:r>
              <a:rPr lang="en-US" baseline="0" dirty="0" smtClean="0"/>
              <a:t> architecture. We don’t have to turn the problem into computer language anymore. We need to write about the problem in problem space.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4547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 of the Pricing Engine</a:t>
            </a:r>
          </a:p>
          <a:p>
            <a:r>
              <a:rPr lang="en-US" dirty="0" smtClean="0"/>
              <a:t>This lets us separate the “how” from the “what.” basically, encode some design patterns.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4365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</a:t>
            </a:r>
          </a:p>
          <a:p>
            <a:r>
              <a:rPr lang="en-US" dirty="0" smtClean="0"/>
              <a:t>Every time we start a thread</a:t>
            </a:r>
          </a:p>
          <a:p>
            <a:r>
              <a:rPr lang="en-US" dirty="0" err="1" smtClean="0"/>
              <a:t>onClick</a:t>
            </a:r>
            <a:r>
              <a:rPr lang="en-US" dirty="0" smtClean="0"/>
              <a:t> events to buttons</a:t>
            </a:r>
          </a:p>
          <a:p>
            <a:r>
              <a:rPr lang="en-US" dirty="0" smtClean="0"/>
              <a:t>Dependency injection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7623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,</a:t>
            </a:r>
            <a:r>
              <a:rPr lang="en-US" baseline="0" dirty="0" smtClean="0"/>
              <a:t> we do this all the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94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Why, just yesterday I hit</a:t>
            </a:r>
            <a:r>
              <a:rPr lang="en-US" baseline="0" dirty="0" smtClean="0"/>
              <a:t> an instance where I needed to pass in how to implement one piece of an operation.</a:t>
            </a:r>
          </a:p>
          <a:p>
            <a:r>
              <a:rPr lang="en-US" baseline="0" dirty="0" smtClean="0"/>
              <a:t>This can replace the template pattern or the strategy pattern.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347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7907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7907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</a:t>
            </a:r>
            <a:r>
              <a:rPr lang="en-US" baseline="0" dirty="0" smtClean="0"/>
              <a:t> testability. When you’re passing in the method to call, you don’t have to mock an object.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439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example needs:</a:t>
            </a:r>
          </a:p>
          <a:p>
            <a:pPr marL="0" indent="0">
              <a:buNone/>
            </a:pPr>
            <a:r>
              <a:rPr lang="en-US" sz="1200" dirty="0" smtClean="0">
                <a:latin typeface="Courier"/>
                <a:cs typeface="Courier"/>
              </a:rPr>
              <a:t>type Something = | Variable of string * (</a:t>
            </a:r>
            <a:r>
              <a:rPr lang="en-US" sz="1200" dirty="0" err="1" smtClean="0">
                <a:latin typeface="Courier"/>
                <a:cs typeface="Courier"/>
              </a:rPr>
              <a:t>int</a:t>
            </a:r>
            <a:r>
              <a:rPr lang="en-US" sz="1200" dirty="0" smtClean="0">
                <a:latin typeface="Courier"/>
                <a:cs typeface="Courier"/>
              </a:rPr>
              <a:t> -&gt; float)</a:t>
            </a:r>
          </a:p>
          <a:p>
            <a:pPr marL="0" indent="0">
              <a:buNone/>
            </a:pPr>
            <a:endParaRPr lang="en-US" sz="12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"/>
                <a:cs typeface="Courier"/>
              </a:rPr>
              <a:t>let </a:t>
            </a:r>
            <a:r>
              <a:rPr lang="en-US" sz="1200" dirty="0" err="1" smtClean="0">
                <a:latin typeface="Courier"/>
                <a:cs typeface="Courier"/>
              </a:rPr>
              <a:t>valueAt</a:t>
            </a:r>
            <a:r>
              <a:rPr lang="en-US" sz="1200" dirty="0" smtClean="0">
                <a:latin typeface="Courier"/>
                <a:cs typeface="Courier"/>
              </a:rPr>
              <a:t> (Variable(_,</a:t>
            </a:r>
            <a:r>
              <a:rPr lang="en-US" sz="1200" dirty="0" err="1" smtClean="0">
                <a:latin typeface="Courier"/>
                <a:cs typeface="Courier"/>
              </a:rPr>
              <a:t>calc</a:t>
            </a:r>
            <a:r>
              <a:rPr lang="en-US" sz="1200" dirty="0" smtClean="0">
                <a:latin typeface="Courier"/>
                <a:cs typeface="Courier"/>
              </a:rPr>
              <a:t>)) (</a:t>
            </a:r>
            <a:r>
              <a:rPr lang="en-US" sz="1200" dirty="0" err="1" smtClean="0">
                <a:latin typeface="Courier"/>
                <a:cs typeface="Courier"/>
              </a:rPr>
              <a:t>t:int</a:t>
            </a:r>
            <a:r>
              <a:rPr lang="en-US" sz="1200" dirty="0" smtClean="0">
                <a:latin typeface="Courier"/>
                <a:cs typeface="Courier"/>
              </a:rPr>
              <a:t>) = </a:t>
            </a:r>
            <a:r>
              <a:rPr lang="en-US" sz="1200" dirty="0" err="1" smtClean="0">
                <a:latin typeface="Courier"/>
                <a:cs typeface="Courier"/>
              </a:rPr>
              <a:t>calc</a:t>
            </a:r>
            <a:r>
              <a:rPr lang="en-US" sz="1200" dirty="0" smtClean="0">
                <a:latin typeface="Courier"/>
                <a:cs typeface="Courier"/>
              </a:rPr>
              <a:t> 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439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example needs:</a:t>
            </a:r>
          </a:p>
          <a:p>
            <a:pPr marL="0" indent="0">
              <a:buNone/>
            </a:pPr>
            <a:r>
              <a:rPr lang="en-US" sz="1200" dirty="0" smtClean="0">
                <a:latin typeface="Courier"/>
                <a:cs typeface="Courier"/>
              </a:rPr>
              <a:t>type Something = | Variable of string * (</a:t>
            </a:r>
            <a:r>
              <a:rPr lang="en-US" sz="1200" dirty="0" err="1" smtClean="0">
                <a:latin typeface="Courier"/>
                <a:cs typeface="Courier"/>
              </a:rPr>
              <a:t>int</a:t>
            </a:r>
            <a:r>
              <a:rPr lang="en-US" sz="1200" dirty="0" smtClean="0">
                <a:latin typeface="Courier"/>
                <a:cs typeface="Courier"/>
              </a:rPr>
              <a:t> -&gt; float)</a:t>
            </a:r>
          </a:p>
          <a:p>
            <a:pPr marL="0" indent="0">
              <a:buNone/>
            </a:pPr>
            <a:endParaRPr lang="en-US" sz="12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"/>
                <a:cs typeface="Courier"/>
              </a:rPr>
              <a:t>let </a:t>
            </a:r>
            <a:r>
              <a:rPr lang="en-US" sz="1200" dirty="0" err="1" smtClean="0">
                <a:latin typeface="Courier"/>
                <a:cs typeface="Courier"/>
              </a:rPr>
              <a:t>valueAt</a:t>
            </a:r>
            <a:r>
              <a:rPr lang="en-US" sz="1200" dirty="0" smtClean="0">
                <a:latin typeface="Courier"/>
                <a:cs typeface="Courier"/>
              </a:rPr>
              <a:t> (Variable(_,</a:t>
            </a:r>
            <a:r>
              <a:rPr lang="en-US" sz="1200" dirty="0" err="1" smtClean="0">
                <a:latin typeface="Courier"/>
                <a:cs typeface="Courier"/>
              </a:rPr>
              <a:t>calc</a:t>
            </a:r>
            <a:r>
              <a:rPr lang="en-US" sz="1200" dirty="0" smtClean="0">
                <a:latin typeface="Courier"/>
                <a:cs typeface="Courier"/>
              </a:rPr>
              <a:t>)) (</a:t>
            </a:r>
            <a:r>
              <a:rPr lang="en-US" sz="1200" dirty="0" err="1" smtClean="0">
                <a:latin typeface="Courier"/>
                <a:cs typeface="Courier"/>
              </a:rPr>
              <a:t>t:int</a:t>
            </a:r>
            <a:r>
              <a:rPr lang="en-US" sz="1200" dirty="0" smtClean="0">
                <a:latin typeface="Courier"/>
                <a:cs typeface="Courier"/>
              </a:rPr>
              <a:t>) = </a:t>
            </a:r>
            <a:r>
              <a:rPr lang="en-US" sz="1200" dirty="0" err="1" smtClean="0">
                <a:latin typeface="Courier"/>
                <a:cs typeface="Courier"/>
              </a:rPr>
              <a:t>calc</a:t>
            </a:r>
            <a:r>
              <a:rPr lang="en-US" sz="1200" dirty="0" smtClean="0">
                <a:latin typeface="Courier"/>
                <a:cs typeface="Courier"/>
              </a:rPr>
              <a:t> 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43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Wikipedia</a:t>
            </a:r>
            <a:r>
              <a:rPr lang="en-US" baseline="0" dirty="0" smtClean="0"/>
              <a:t> lists over 25 programming paradigms.</a:t>
            </a:r>
          </a:p>
          <a:p>
            <a:r>
              <a:rPr lang="en-US" baseline="0" dirty="0" smtClean="0"/>
              <a:t>Each paradigm is suited to a particular problem set.</a:t>
            </a:r>
          </a:p>
          <a:p>
            <a:r>
              <a:rPr lang="en-US" baseline="0" dirty="0" smtClean="0"/>
              <a:t>Each presents its own way of solving problems. The more we know, the more tools we have – not necessarily to use to solve the problem, either. We have more ways of thinking about the problem.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578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</a:t>
            </a:r>
            <a:r>
              <a:rPr lang="en-US" baseline="0" dirty="0" smtClean="0"/>
              <a:t> testability. When you’re passing in the method to call, you don’t have to mock an object.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439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</a:t>
            </a:r>
            <a:r>
              <a:rPr lang="en-US" baseline="0" dirty="0" smtClean="0"/>
              <a:t> testability. When you’re passing in the method to call, you don’t have to mock an object.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439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</a:t>
            </a:r>
            <a:r>
              <a:rPr lang="en-US" baseline="0" dirty="0" smtClean="0"/>
              <a:t> testability. When you’re passing in the method to call, you don’t have to mock an object.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439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</a:t>
            </a:r>
            <a:r>
              <a:rPr lang="en-US" baseline="0" dirty="0" smtClean="0"/>
              <a:t> testability. When you’re passing in the method to call, you don’t have to mock an object.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439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that much of what we call functional programming is now better described</a:t>
            </a:r>
            <a:r>
              <a:rPr lang="en-US" baseline="0" dirty="0" smtClean="0"/>
              <a:t> as “expression-oriented”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9364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Rich Hickey:</a:t>
            </a:r>
            <a:r>
              <a:rPr lang="en-US" baseline="0" dirty="0" smtClean="0"/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"Strictly separating what from how is the key to making ‘how’ somebody else's problem."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628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an example in here! or a quote</a:t>
            </a:r>
            <a:r>
              <a:rPr lang="en-US" baseline="0" dirty="0" smtClean="0"/>
              <a:t> or something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4315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Excel is another example. We specify the</a:t>
            </a:r>
            <a:r>
              <a:rPr lang="en-US" baseline="0" dirty="0" smtClean="0"/>
              <a:t> relationships between the cells, not the order of calculation. LINQ, of course.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0888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out that we can </a:t>
            </a:r>
            <a:r>
              <a:rPr lang="en-US" dirty="0" err="1" smtClean="0"/>
              <a:t>separet</a:t>
            </a:r>
            <a:r>
              <a:rPr lang="en-US" dirty="0" smtClean="0"/>
              <a:t> the “what” from</a:t>
            </a:r>
            <a:r>
              <a:rPr lang="en-US" baseline="0" dirty="0" smtClean="0"/>
              <a:t> the “how” better because of the verbs. We can pass the “what” around into </a:t>
            </a:r>
            <a:r>
              <a:rPr lang="en-US" baseline="0" dirty="0" err="1" smtClean="0"/>
              <a:t>fucntions</a:t>
            </a:r>
            <a:r>
              <a:rPr lang="en-US" baseline="0" dirty="0" smtClean="0"/>
              <a:t> that know the “how”.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6486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out that we can </a:t>
            </a:r>
            <a:r>
              <a:rPr lang="en-US" dirty="0" err="1" smtClean="0"/>
              <a:t>separet</a:t>
            </a:r>
            <a:r>
              <a:rPr lang="en-US" dirty="0" smtClean="0"/>
              <a:t> the “what” from</a:t>
            </a:r>
            <a:r>
              <a:rPr lang="en-US" baseline="0" dirty="0" smtClean="0"/>
              <a:t> the “how” better because of the verbs. We can pass the “what” around into </a:t>
            </a:r>
            <a:r>
              <a:rPr lang="en-US" baseline="0" dirty="0" err="1" smtClean="0"/>
              <a:t>fucntions</a:t>
            </a:r>
            <a:r>
              <a:rPr lang="en-US" baseline="0" dirty="0" smtClean="0"/>
              <a:t> that know the “how”.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648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each principle,</a:t>
            </a:r>
            <a:r>
              <a:rPr lang="en-US" baseline="0" dirty="0" smtClean="0"/>
              <a:t> we will see these six points.</a:t>
            </a:r>
          </a:p>
          <a:p>
            <a:r>
              <a:rPr lang="en-US" baseline="0" dirty="0" smtClean="0"/>
              <a:t>Counterclockwise, people, because this talk is about learning new ways to think.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1208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a filter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89324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a filter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89324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Guava makes the filter operation one line, BUT</a:t>
            </a:r>
            <a:r>
              <a:rPr lang="en-US" baseline="0" dirty="0" smtClean="0"/>
              <a:t> you have to define the predicate as an anonymous class.</a:t>
            </a:r>
          </a:p>
          <a:p>
            <a:r>
              <a:rPr lang="en-US" baseline="0" dirty="0" smtClean="0"/>
              <a:t>(define predicate)</a:t>
            </a:r>
            <a:endParaRPr lang="en-US" dirty="0" smtClean="0"/>
          </a:p>
          <a:p>
            <a:r>
              <a:rPr lang="en-US" dirty="0" smtClean="0"/>
              <a:t>What was twenty characters in </a:t>
            </a:r>
            <a:r>
              <a:rPr lang="en-US" dirty="0" err="1" smtClean="0"/>
              <a:t>Scala</a:t>
            </a:r>
            <a:r>
              <a:rPr lang="en-US" dirty="0" smtClean="0"/>
              <a:t> is five or six lines of code in Java, with curly braces and</a:t>
            </a:r>
            <a:r>
              <a:rPr lang="en-US" baseline="0" dirty="0" smtClean="0"/>
              <a:t> pointy braces and parentheses.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341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have to think about</a:t>
            </a:r>
            <a:r>
              <a:rPr lang="en-US" baseline="0" dirty="0" smtClean="0"/>
              <a:t> this. You have to follow the logic and picture it in order to name what it is doing.</a:t>
            </a:r>
          </a:p>
          <a:p>
            <a:r>
              <a:rPr lang="en-US" baseline="0" dirty="0" smtClean="0"/>
              <a:t>This is very readable BECAUSE IT IS FAMILIAR.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have the power to create new idioms!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5499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String typing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11211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It’s finding errors at compile-time</a:t>
            </a:r>
            <a:r>
              <a:rPr lang="en-US" baseline="0" dirty="0" smtClean="0"/>
              <a:t> instead of at runtime.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more specific we are with the type of data, the more the compiler can help us.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6367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Type Safety.</a:t>
            </a:r>
          </a:p>
          <a:p>
            <a:r>
              <a:rPr lang="en-US" dirty="0" smtClean="0"/>
              <a:t>Catch</a:t>
            </a:r>
            <a:r>
              <a:rPr lang="en-US" baseline="0" dirty="0" smtClean="0"/>
              <a:t> errors as early as possible.</a:t>
            </a:r>
          </a:p>
          <a:p>
            <a:r>
              <a:rPr lang="en-US" baseline="0" dirty="0" smtClean="0"/>
              <a:t>Provide meaning to data.</a:t>
            </a:r>
          </a:p>
          <a:p>
            <a:r>
              <a:rPr lang="en-US" baseline="0" dirty="0" smtClean="0"/>
              <a:t>Encapsulation, while we’re at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2288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Emphasizes</a:t>
            </a:r>
            <a:r>
              <a:rPr lang="en-US" baseline="0" dirty="0" smtClean="0"/>
              <a:t> creating a language to describe the domain, and carefully naming each type in the system.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9728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Type Safety.</a:t>
            </a:r>
          </a:p>
          <a:p>
            <a:r>
              <a:rPr lang="en-US" dirty="0" smtClean="0"/>
              <a:t>Catch</a:t>
            </a:r>
            <a:r>
              <a:rPr lang="en-US" baseline="0" dirty="0" smtClean="0"/>
              <a:t> errors as early as possible.</a:t>
            </a:r>
          </a:p>
          <a:p>
            <a:r>
              <a:rPr lang="en-US" baseline="0" dirty="0" smtClean="0"/>
              <a:t>Provide meaning to data.</a:t>
            </a:r>
          </a:p>
          <a:p>
            <a:r>
              <a:rPr lang="en-US" baseline="0" dirty="0" smtClean="0"/>
              <a:t>Encapsulation, while we’re at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228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Well, it is statically</a:t>
            </a:r>
            <a:r>
              <a:rPr lang="en-US" baseline="0" dirty="0" smtClean="0"/>
              <a:t> typed. How we use that is up to us.</a:t>
            </a:r>
          </a:p>
          <a:p>
            <a:r>
              <a:rPr lang="en-US" baseline="0" dirty="0" smtClean="0"/>
              <a:t>When we pass in a </a:t>
            </a:r>
            <a:r>
              <a:rPr lang="en-US" baseline="0" dirty="0" err="1" smtClean="0"/>
              <a:t>firstname</a:t>
            </a:r>
            <a:r>
              <a:rPr lang="en-US" baseline="0" dirty="0" smtClean="0"/>
              <a:t> and the type is string, we’re not specifying what the object is. string is not the meaning of that data – it is how the data is stored.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Erasure messes up runtime type checking.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87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real reason is to reduce the moving parts.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5438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There’s being picky about what we want, and then there’s being specific about what we want.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5673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They say about Haskell, if you</a:t>
            </a:r>
            <a:r>
              <a:rPr lang="en-US" baseline="0" dirty="0" smtClean="0"/>
              <a:t> can get your program to compile, it’s probably right.</a:t>
            </a:r>
          </a:p>
          <a:p>
            <a:r>
              <a:rPr lang="en-US" baseline="0" dirty="0" smtClean="0"/>
              <a:t>Catch the errors early, dammit.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There’s being picky about what we want, and then there’s being specific about what we want.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5673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They say about Haskell, if you</a:t>
            </a:r>
            <a:r>
              <a:rPr lang="en-US" baseline="0" dirty="0" smtClean="0"/>
              <a:t> can get your program to compile, it’s probably right.</a:t>
            </a:r>
          </a:p>
          <a:p>
            <a:r>
              <a:rPr lang="en-US" baseline="0" dirty="0" smtClean="0"/>
              <a:t>Catch the errors early, dammit.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There’s being picky about what we want, and then there’s being specific about what we want.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5673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They say about Haskell, if you</a:t>
            </a:r>
            <a:r>
              <a:rPr lang="en-US" baseline="0" dirty="0" smtClean="0"/>
              <a:t> can get your program to compile, it’s probably right.</a:t>
            </a:r>
          </a:p>
          <a:p>
            <a:r>
              <a:rPr lang="en-US" baseline="0" dirty="0" smtClean="0"/>
              <a:t>Catch the errors early, dammit.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There’s being picky about what we want, and then there’s being specific about what we want.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5673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Benefits: </a:t>
            </a:r>
          </a:p>
          <a:p>
            <a:r>
              <a:rPr lang="en-US" dirty="0" smtClean="0"/>
              <a:t>It</a:t>
            </a:r>
            <a:r>
              <a:rPr lang="en-US" baseline="0" dirty="0" smtClean="0"/>
              <a:t> is not true that “first name is a string.” Rather, “First name is _stored as_ a string.”</a:t>
            </a:r>
            <a:endParaRPr lang="en-US" dirty="0" smtClean="0"/>
          </a:p>
          <a:p>
            <a:r>
              <a:rPr lang="en-US" dirty="0" smtClean="0"/>
              <a:t>Arguments</a:t>
            </a:r>
            <a:r>
              <a:rPr lang="en-US" baseline="0" dirty="0" smtClean="0"/>
              <a:t> are more specific</a:t>
            </a:r>
          </a:p>
          <a:p>
            <a:r>
              <a:rPr lang="en-US" baseline="0" dirty="0" smtClean="0"/>
              <a:t>Put validations in the particular types</a:t>
            </a:r>
          </a:p>
          <a:p>
            <a:r>
              <a:rPr lang="en-US" baseline="0" dirty="0" smtClean="0"/>
              <a:t>You know when you switched the order – compile error</a:t>
            </a:r>
          </a:p>
          <a:p>
            <a:r>
              <a:rPr lang="en-US" baseline="0" dirty="0" smtClean="0"/>
              <a:t>If you ever do need to change the underlying type, or the validations, or add a field, you have a place to do that. (Encapsulation)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87176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Sure,</a:t>
            </a:r>
            <a:r>
              <a:rPr lang="en-US" baseline="0" dirty="0" smtClean="0"/>
              <a:t> it is a lot of </a:t>
            </a:r>
            <a:r>
              <a:rPr lang="en-US" baseline="0" dirty="0" err="1" smtClean="0"/>
              <a:t>cruft</a:t>
            </a:r>
            <a:r>
              <a:rPr lang="en-US" baseline="0" dirty="0" smtClean="0"/>
              <a:t>. But it has a purpose. Think hard about how important correctness is in your program.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Interesting contrast: C# won’t let you import the static method like Java does. But, you can create an implicit conversion.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73778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Specificness</a:t>
            </a:r>
            <a:r>
              <a:rPr lang="en-US" dirty="0" smtClean="0"/>
              <a:t> is another part of strong typing.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1392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Specificness</a:t>
            </a:r>
            <a:r>
              <a:rPr lang="en-US" dirty="0" smtClean="0"/>
              <a:t> is another part of strong typing.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1392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Specificness</a:t>
            </a:r>
            <a:r>
              <a:rPr lang="en-US" dirty="0" smtClean="0"/>
              <a:t> is another part of strong typing.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139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more specific.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13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point is: for</a:t>
            </a:r>
            <a:r>
              <a:rPr lang="en-US" baseline="0" dirty="0" smtClean="0"/>
              <a:t> every variable you change to an immutable value, that’s one fewer thing you have to hold in your head.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46138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Specificness</a:t>
            </a:r>
            <a:r>
              <a:rPr lang="en-US" dirty="0" smtClean="0"/>
              <a:t> is another part of strong typing.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1392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more specific.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1392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Laziness as a programmer virtue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99843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Pass around how to get something, instead of getting it every time.</a:t>
            </a:r>
          </a:p>
          <a:p>
            <a:r>
              <a:rPr lang="en-US" dirty="0" smtClean="0"/>
              <a:t>Of course we do lazy initialization, such as in Hibernate. But that bites us because we’re not passing the full “how</a:t>
            </a:r>
            <a:r>
              <a:rPr lang="en-US" baseline="0" dirty="0" smtClean="0"/>
              <a:t> to do it” back to the remote-invocation system.</a:t>
            </a:r>
          </a:p>
          <a:p>
            <a:r>
              <a:rPr lang="en-US" baseline="0" dirty="0" smtClean="0"/>
              <a:t>LINQ expressions work like this, passing around the “how.” this can burn you, because they get evaluated again at each access</a:t>
            </a:r>
          </a:p>
          <a:p>
            <a:r>
              <a:rPr lang="en-US" baseline="0" dirty="0" smtClean="0"/>
              <a:t>C# 4.0 has a Lazy&lt;T&gt;.</a:t>
            </a:r>
          </a:p>
          <a:p>
            <a:r>
              <a:rPr lang="en-US" baseline="0" dirty="0" smtClean="0"/>
              <a:t>Futures are another example.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713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Instead of passing around the result of some </a:t>
            </a:r>
            <a:r>
              <a:rPr lang="en-US" baseline="0" dirty="0" smtClean="0"/>
              <a:t>calculation, we’re passing around how to get that result.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Two result expressions in a conditional – one of those will never be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07758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3513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alistair.cockburn.us</a:t>
            </a:r>
            <a:r>
              <a:rPr lang="en-US" dirty="0" smtClean="0"/>
              <a:t>/</a:t>
            </a:r>
            <a:r>
              <a:rPr lang="en-US" dirty="0" err="1" smtClean="0"/>
              <a:t>Oath+of+Non-Allegiance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42069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73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Stateles</a:t>
            </a:r>
            <a:r>
              <a:rPr lang="en-US" baseline="0" dirty="0" smtClean="0"/>
              <a:t> 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85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Stateles</a:t>
            </a:r>
            <a:r>
              <a:rPr lang="en-US" baseline="0" dirty="0" smtClean="0"/>
              <a:t> 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85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CA948-8985-4C88-A988-7188DCEE65B3}" type="datetimeFigureOut">
              <a:rPr lang="en-US" smtClean="0"/>
              <a:t>10/25/12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12AC-75CC-454C-9022-DD9FD128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220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CA948-8985-4C88-A988-7188DCEE65B3}" type="datetimeFigureOut">
              <a:rPr lang="en-US" smtClean="0"/>
              <a:t>10/25/12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12AC-75CC-454C-9022-DD9FD128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49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CA948-8985-4C88-A988-7188DCEE65B3}" type="datetimeFigureOut">
              <a:rPr lang="en-US" smtClean="0"/>
              <a:t>10/25/12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12AC-75CC-454C-9022-DD9FD128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23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CA948-8985-4C88-A988-7188DCEE65B3}" type="datetimeFigureOut">
              <a:rPr lang="en-US" smtClean="0"/>
              <a:t>10/25/12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12AC-75CC-454C-9022-DD9FD128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285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CA948-8985-4C88-A988-7188DCEE65B3}" type="datetimeFigureOut">
              <a:rPr lang="en-US" smtClean="0"/>
              <a:t>10/25/12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12AC-75CC-454C-9022-DD9FD128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99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CA948-8985-4C88-A988-7188DCEE65B3}" type="datetimeFigureOut">
              <a:rPr lang="en-US" smtClean="0"/>
              <a:t>10/25/12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12AC-75CC-454C-9022-DD9FD128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933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CA948-8985-4C88-A988-7188DCEE65B3}" type="datetimeFigureOut">
              <a:rPr lang="en-US" smtClean="0"/>
              <a:t>10/25/12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12AC-75CC-454C-9022-DD9FD128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31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CA948-8985-4C88-A988-7188DCEE65B3}" type="datetimeFigureOut">
              <a:rPr lang="en-US" smtClean="0"/>
              <a:t>10/25/12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12AC-75CC-454C-9022-DD9FD128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24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CA948-8985-4C88-A988-7188DCEE65B3}" type="datetimeFigureOut">
              <a:rPr lang="en-US" smtClean="0"/>
              <a:t>10/25/12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12AC-75CC-454C-9022-DD9FD128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92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CA948-8985-4C88-A988-7188DCEE65B3}" type="datetimeFigureOut">
              <a:rPr lang="en-US" smtClean="0"/>
              <a:t>10/25/12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12AC-75CC-454C-9022-DD9FD128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67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CA948-8985-4C88-A988-7188DCEE65B3}" type="datetimeFigureOut">
              <a:rPr lang="en-US" smtClean="0"/>
              <a:t>10/25/12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12AC-75CC-454C-9022-DD9FD128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2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CA948-8985-4C88-A988-7188DCEE65B3}" type="datetimeFigureOut">
              <a:rPr lang="en-US" smtClean="0"/>
              <a:t>10/25/12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A12AC-75CC-454C-9022-DD9FD128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18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0.jpeg"/><Relationship Id="rId5" Type="http://schemas.openxmlformats.org/officeDocument/2006/relationships/image" Target="../media/image21.jpeg"/><Relationship Id="rId6" Type="http://schemas.openxmlformats.org/officeDocument/2006/relationships/image" Target="../media/image22.jpeg"/><Relationship Id="rId7" Type="http://schemas.openxmlformats.org/officeDocument/2006/relationships/image" Target="../media/image23.jpeg"/><Relationship Id="rId8" Type="http://schemas.openxmlformats.org/officeDocument/2006/relationships/image" Target="../media/image24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8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8.jpeg"/><Relationship Id="rId5" Type="http://schemas.openxmlformats.org/officeDocument/2006/relationships/image" Target="../media/image13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5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5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9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18.jpe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9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4" Type="http://schemas.openxmlformats.org/officeDocument/2006/relationships/image" Target="../media/image13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1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ala-lang.org/api/current/scala/collection/GenIterable.html" TargetMode="External"/><Relationship Id="rId4" Type="http://schemas.openxmlformats.org/officeDocument/2006/relationships/hyperlink" Target="http://www.scala-lang.org/api/current/scala/Boolean.html" TargetMode="External"/><Relationship Id="rId5" Type="http://schemas.openxmlformats.org/officeDocument/2006/relationships/image" Target="../media/image17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cala-lang.org/api/current/scala/Int.html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36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Relationship Id="rId3" Type="http://schemas.openxmlformats.org/officeDocument/2006/relationships/image" Target="../media/image10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Relationship Id="rId3" Type="http://schemas.openxmlformats.org/officeDocument/2006/relationships/image" Target="../media/image10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Relationship Id="rId3" Type="http://schemas.openxmlformats.org/officeDocument/2006/relationships/image" Target="../media/image1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3" Type="http://schemas.openxmlformats.org/officeDocument/2006/relationships/image" Target="../media/image38.jpe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2819400"/>
            <a:ext cx="8534400" cy="1470025"/>
          </a:xfrm>
        </p:spPr>
        <p:txBody>
          <a:bodyPr/>
          <a:lstStyle/>
          <a:p>
            <a:r>
              <a:rPr lang="en-US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Functional Principles for OO Development</a:t>
            </a:r>
            <a:endParaRPr lang="en-US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43600" y="54102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@</a:t>
            </a:r>
            <a:r>
              <a:rPr lang="en-US" sz="2800" dirty="0" err="1" smtClean="0"/>
              <a:t>jessitron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85800" y="54102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Jessica Kerr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97989" y="-2831186"/>
            <a:ext cx="1530050" cy="856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75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n 13"/>
          <p:cNvSpPr/>
          <p:nvPr/>
        </p:nvSpPr>
        <p:spPr>
          <a:xfrm>
            <a:off x="914400" y="-631"/>
            <a:ext cx="6858000" cy="6705600"/>
          </a:xfrm>
          <a:prstGeom prst="su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382000" cy="1143000"/>
          </a:xfrm>
        </p:spPr>
        <p:txBody>
          <a:bodyPr/>
          <a:lstStyle/>
          <a:p>
            <a:r>
              <a:rPr lang="en-US" dirty="0" smtClean="0"/>
              <a:t>Data In -&gt; ? -&gt; Data out</a:t>
            </a:r>
            <a:endParaRPr lang="en-US" dirty="0"/>
          </a:p>
        </p:txBody>
      </p:sp>
      <p:sp>
        <p:nvSpPr>
          <p:cNvPr id="8" name="Chord 7"/>
          <p:cNvSpPr/>
          <p:nvPr/>
        </p:nvSpPr>
        <p:spPr>
          <a:xfrm>
            <a:off x="1905000" y="2667000"/>
            <a:ext cx="1143000" cy="1066800"/>
          </a:xfrm>
          <a:prstGeom prst="chor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input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ardrop 8"/>
          <p:cNvSpPr/>
          <p:nvPr/>
        </p:nvSpPr>
        <p:spPr>
          <a:xfrm>
            <a:off x="5562600" y="2895600"/>
            <a:ext cx="1447800" cy="914400"/>
          </a:xfrm>
          <a:prstGeom prst="teardrop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output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971800" y="32004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105400" y="3200400"/>
            <a:ext cx="304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loud 2"/>
          <p:cNvSpPr/>
          <p:nvPr/>
        </p:nvSpPr>
        <p:spPr>
          <a:xfrm>
            <a:off x="3657600" y="5943600"/>
            <a:ext cx="1295400" cy="685800"/>
          </a:xfrm>
          <a:prstGeom prst="cloud">
            <a:avLst/>
          </a:prstGeom>
          <a:solidFill>
            <a:srgbClr val="80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05200" y="2514600"/>
            <a:ext cx="1447800" cy="14478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337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7959E-6 -0.46688 L -4.77959E-6 5.61371E-6 " pathEditMode="relative" ptsTypes="AA">
                                      <p:cBhvr>
                                        <p:cTn id="2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4" grpId="2" animBg="1"/>
      <p:bldP spid="3" grpId="0" animBg="1"/>
      <p:bldP spid="3" grpId="1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6">
                <a:lumMod val="60000"/>
                <a:lumOff val="40000"/>
              </a:schemeClr>
            </a:gs>
            <a:gs pos="0">
              <a:srgbClr val="FFFFF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43000" y="2819400"/>
            <a:ext cx="7239000" cy="3048000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sz="8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Optional&lt;</a:t>
            </a:r>
            <a:r>
              <a:rPr lang="en-US" sz="8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T&gt;</a:t>
            </a:r>
            <a:endParaRPr lang="en-US" sz="8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34315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2-10-24 at 9.11.0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-2459"/>
            <a:ext cx="2489373" cy="2476672"/>
          </a:xfrm>
          <a:prstGeom prst="rect">
            <a:avLst/>
          </a:prstGeom>
        </p:spPr>
      </p:pic>
      <p:pic>
        <p:nvPicPr>
          <p:cNvPr id="5" name="Picture 4" descr="Screen Shot 2012-10-24 at 9.11.0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956" y="228600"/>
            <a:ext cx="2222654" cy="6452048"/>
          </a:xfrm>
          <a:prstGeom prst="rect">
            <a:avLst/>
          </a:prstGeom>
        </p:spPr>
      </p:pic>
      <p:pic>
        <p:nvPicPr>
          <p:cNvPr id="6" name="Picture 5" descr="Screen Shot 2012-10-24 at 9.10.5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615132"/>
            <a:ext cx="2603681" cy="3238725"/>
          </a:xfrm>
          <a:prstGeom prst="rect">
            <a:avLst/>
          </a:prstGeom>
        </p:spPr>
      </p:pic>
      <p:pic>
        <p:nvPicPr>
          <p:cNvPr id="7" name="Picture 6" descr="Screen Shot 2012-10-24 at 9.10.37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90754" cy="6858000"/>
          </a:xfrm>
          <a:prstGeom prst="rect">
            <a:avLst/>
          </a:prstGeom>
        </p:spPr>
      </p:pic>
      <p:pic>
        <p:nvPicPr>
          <p:cNvPr id="8" name="Picture 7" descr="Proidea_logo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667000"/>
            <a:ext cx="2526671" cy="7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38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uble Wave 5"/>
          <p:cNvSpPr/>
          <p:nvPr/>
        </p:nvSpPr>
        <p:spPr>
          <a:xfrm>
            <a:off x="381000" y="3429000"/>
            <a:ext cx="8534400" cy="1447800"/>
          </a:xfrm>
          <a:prstGeom prst="doubleWav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Jessica Kerr</a:t>
            </a:r>
            <a:r>
              <a:rPr lang="en-US" dirty="0" smtClean="0"/>
              <a:t>				@</a:t>
            </a:r>
            <a:r>
              <a:rPr lang="en-US" dirty="0" err="1" smtClean="0"/>
              <a:t>jessitron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blog.jessitron.com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jessitron</a:t>
            </a:r>
            <a:r>
              <a:rPr lang="en-US" dirty="0" smtClean="0"/>
              <a:t>/fp4ood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78233" y="1588412"/>
            <a:ext cx="1530050" cy="85640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00" y="3505200"/>
            <a:ext cx="8534400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Man</a:t>
            </a:r>
            <a:r>
              <a:rPr lang="en-US" sz="2400" dirty="0"/>
              <a:t>, the living creature, the creating individual, is always more important than any established style or system</a:t>
            </a:r>
            <a:r>
              <a:rPr lang="en-US" sz="2400" dirty="0" smtClean="0"/>
              <a:t>. </a:t>
            </a:r>
            <a:r>
              <a:rPr lang="en-US" sz="2400" dirty="0" smtClean="0"/>
              <a:t>– Bruce Lee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54221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good functions: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133600"/>
            <a:ext cx="8229600" cy="3992563"/>
          </a:xfrm>
        </p:spPr>
        <p:txBody>
          <a:bodyPr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dirty="0" smtClean="0"/>
              <a:t>1. Don’t access global state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en-US" dirty="0" smtClean="0"/>
              <a:t>2. Don’t modify the input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en-US" dirty="0" smtClean="0"/>
              <a:t>3. Don’t bother the rest of the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46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What’s the point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133600"/>
            <a:ext cx="8229600" cy="3992563"/>
          </a:xfrm>
        </p:spPr>
        <p:txBody>
          <a:bodyPr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dirty="0" smtClean="0"/>
              <a:t>Think about the data flow.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50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81400" y="152400"/>
            <a:ext cx="12192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unused deposits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505200" y="1219200"/>
            <a:ext cx="14478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unused donations</a:t>
            </a:r>
            <a:endParaRPr lang="en-US" dirty="0"/>
          </a:p>
        </p:txBody>
      </p:sp>
      <p:sp>
        <p:nvSpPr>
          <p:cNvPr id="5" name="Connector 4"/>
          <p:cNvSpPr/>
          <p:nvPr/>
        </p:nvSpPr>
        <p:spPr>
          <a:xfrm>
            <a:off x="4038600" y="6248400"/>
            <a:ext cx="381000" cy="38100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urved Connector 8"/>
          <p:cNvCxnSpPr>
            <a:stCxn id="3" idx="3"/>
            <a:endCxn id="5" idx="6"/>
          </p:cNvCxnSpPr>
          <p:nvPr/>
        </p:nvCxnSpPr>
        <p:spPr>
          <a:xfrm flipH="1">
            <a:off x="4419600" y="1676400"/>
            <a:ext cx="533400" cy="4762500"/>
          </a:xfrm>
          <a:prstGeom prst="curvedConnector3">
            <a:avLst>
              <a:gd name="adj1" fmla="val -340951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276600" y="2438400"/>
            <a:ext cx="19050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link record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276600" y="3581400"/>
            <a:ext cx="19050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Mark donation done</a:t>
            </a:r>
            <a:endParaRPr lang="en-US" dirty="0"/>
          </a:p>
        </p:txBody>
      </p:sp>
      <p:sp>
        <p:nvSpPr>
          <p:cNvPr id="13" name="Decision 12"/>
          <p:cNvSpPr/>
          <p:nvPr/>
        </p:nvSpPr>
        <p:spPr>
          <a:xfrm>
            <a:off x="3048000" y="4724400"/>
            <a:ext cx="2286000" cy="1219200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Deposit used up?</a:t>
            </a:r>
            <a:endParaRPr lang="en-US" dirty="0"/>
          </a:p>
        </p:txBody>
      </p:sp>
      <p:cxnSp>
        <p:nvCxnSpPr>
          <p:cNvPr id="16" name="Curved Connector 15"/>
          <p:cNvCxnSpPr>
            <a:stCxn id="13" idx="1"/>
            <a:endCxn id="3" idx="1"/>
          </p:cNvCxnSpPr>
          <p:nvPr/>
        </p:nvCxnSpPr>
        <p:spPr>
          <a:xfrm rot="10800000" flipH="1">
            <a:off x="3048000" y="1676400"/>
            <a:ext cx="457200" cy="3657600"/>
          </a:xfrm>
          <a:prstGeom prst="curvedConnector3">
            <a:avLst>
              <a:gd name="adj1" fmla="val -230663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13" idx="2"/>
            <a:endCxn id="2" idx="1"/>
          </p:cNvCxnSpPr>
          <p:nvPr/>
        </p:nvCxnSpPr>
        <p:spPr>
          <a:xfrm rot="5400000" flipH="1">
            <a:off x="1219200" y="2971800"/>
            <a:ext cx="5334000" cy="609600"/>
          </a:xfrm>
          <a:prstGeom prst="curvedConnector4">
            <a:avLst>
              <a:gd name="adj1" fmla="val -4286"/>
              <a:gd name="adj2" fmla="val 55527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13" idx="3"/>
            <a:endCxn id="5" idx="6"/>
          </p:cNvCxnSpPr>
          <p:nvPr/>
        </p:nvCxnSpPr>
        <p:spPr>
          <a:xfrm flipH="1">
            <a:off x="4419600" y="5334000"/>
            <a:ext cx="914400" cy="1104900"/>
          </a:xfrm>
          <a:prstGeom prst="curvedConnector3">
            <a:avLst>
              <a:gd name="adj1" fmla="val -25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2" idx="2"/>
            <a:endCxn id="3" idx="0"/>
          </p:cNvCxnSpPr>
          <p:nvPr/>
        </p:nvCxnSpPr>
        <p:spPr>
          <a:xfrm>
            <a:off x="4191000" y="1066800"/>
            <a:ext cx="38100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3" idx="2"/>
            <a:endCxn id="11" idx="0"/>
          </p:cNvCxnSpPr>
          <p:nvPr/>
        </p:nvCxnSpPr>
        <p:spPr>
          <a:xfrm>
            <a:off x="4229100" y="2133600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2"/>
            <a:endCxn id="12" idx="0"/>
          </p:cNvCxnSpPr>
          <p:nvPr/>
        </p:nvCxnSpPr>
        <p:spPr>
          <a:xfrm>
            <a:off x="4229100" y="3352800"/>
            <a:ext cx="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2"/>
            <a:endCxn id="13" idx="0"/>
          </p:cNvCxnSpPr>
          <p:nvPr/>
        </p:nvCxnSpPr>
        <p:spPr>
          <a:xfrm flipH="1">
            <a:off x="4191000" y="4495800"/>
            <a:ext cx="381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695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429000" y="2590800"/>
            <a:ext cx="19050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2209800" y="228600"/>
            <a:ext cx="1447800" cy="10668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deposits</a:t>
            </a:r>
          </a:p>
        </p:txBody>
      </p:sp>
      <p:sp>
        <p:nvSpPr>
          <p:cNvPr id="15" name="Can 14"/>
          <p:cNvSpPr/>
          <p:nvPr/>
        </p:nvSpPr>
        <p:spPr>
          <a:xfrm>
            <a:off x="5334000" y="228600"/>
            <a:ext cx="1447800" cy="10668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</a:t>
            </a:r>
            <a:r>
              <a:rPr lang="en-US" dirty="0" smtClean="0"/>
              <a:t>donations</a:t>
            </a:r>
            <a:endParaRPr lang="en-US" dirty="0"/>
          </a:p>
        </p:txBody>
      </p:sp>
      <p:sp>
        <p:nvSpPr>
          <p:cNvPr id="17" name="Can 16"/>
          <p:cNvSpPr/>
          <p:nvPr/>
        </p:nvSpPr>
        <p:spPr>
          <a:xfrm>
            <a:off x="2133600" y="5257800"/>
            <a:ext cx="1447800" cy="10668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Store matches</a:t>
            </a:r>
            <a:endParaRPr lang="en-US" dirty="0"/>
          </a:p>
        </p:txBody>
      </p:sp>
      <p:sp>
        <p:nvSpPr>
          <p:cNvPr id="18" name="Can 17"/>
          <p:cNvSpPr/>
          <p:nvPr/>
        </p:nvSpPr>
        <p:spPr>
          <a:xfrm>
            <a:off x="4876800" y="5257800"/>
            <a:ext cx="1447800" cy="1066800"/>
          </a:xfrm>
          <a:prstGeom prst="can">
            <a:avLst>
              <a:gd name="adj" fmla="val 2887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Mark donations</a:t>
            </a:r>
            <a:endParaRPr lang="en-US" dirty="0"/>
          </a:p>
        </p:txBody>
      </p:sp>
      <p:sp>
        <p:nvSpPr>
          <p:cNvPr id="6" name="Manual Operation 5"/>
          <p:cNvSpPr/>
          <p:nvPr/>
        </p:nvSpPr>
        <p:spPr>
          <a:xfrm>
            <a:off x="5105400" y="1447800"/>
            <a:ext cx="1905000" cy="609600"/>
          </a:xfrm>
          <a:prstGeom prst="flowChartManualOperat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unused</a:t>
            </a:r>
            <a:endParaRPr lang="en-US" dirty="0"/>
          </a:p>
        </p:txBody>
      </p:sp>
      <p:sp>
        <p:nvSpPr>
          <p:cNvPr id="20" name="Manual Operation 19"/>
          <p:cNvSpPr/>
          <p:nvPr/>
        </p:nvSpPr>
        <p:spPr>
          <a:xfrm>
            <a:off x="2057400" y="1409428"/>
            <a:ext cx="1905000" cy="609600"/>
          </a:xfrm>
          <a:prstGeom prst="flowChartManualOperat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unused</a:t>
            </a:r>
            <a:endParaRPr lang="en-US" dirty="0"/>
          </a:p>
        </p:txBody>
      </p:sp>
      <p:cxnSp>
        <p:nvCxnSpPr>
          <p:cNvPr id="8" name="Straight Arrow Connector 7"/>
          <p:cNvCxnSpPr>
            <a:stCxn id="20" idx="2"/>
            <a:endCxn id="11" idx="0"/>
          </p:cNvCxnSpPr>
          <p:nvPr/>
        </p:nvCxnSpPr>
        <p:spPr>
          <a:xfrm>
            <a:off x="3009900" y="2019028"/>
            <a:ext cx="1371600" cy="5717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11" idx="0"/>
          </p:cNvCxnSpPr>
          <p:nvPr/>
        </p:nvCxnSpPr>
        <p:spPr>
          <a:xfrm flipH="1">
            <a:off x="4381500" y="2057400"/>
            <a:ext cx="16764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Data 29"/>
          <p:cNvSpPr/>
          <p:nvPr/>
        </p:nvSpPr>
        <p:spPr>
          <a:xfrm>
            <a:off x="5257800" y="4343400"/>
            <a:ext cx="762000" cy="304800"/>
          </a:xfrm>
          <a:prstGeom prst="flowChartInputOut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Elbow Connector 34"/>
          <p:cNvCxnSpPr>
            <a:stCxn id="11" idx="2"/>
            <a:endCxn id="17" idx="1"/>
          </p:cNvCxnSpPr>
          <p:nvPr/>
        </p:nvCxnSpPr>
        <p:spPr>
          <a:xfrm rot="5400000">
            <a:off x="2743200" y="3619500"/>
            <a:ext cx="1752600" cy="1524000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11" idx="2"/>
            <a:endCxn id="30" idx="1"/>
          </p:cNvCxnSpPr>
          <p:nvPr/>
        </p:nvCxnSpPr>
        <p:spPr>
          <a:xfrm rot="16200000" flipH="1">
            <a:off x="4591050" y="3295650"/>
            <a:ext cx="838200" cy="1257300"/>
          </a:xfrm>
          <a:prstGeom prst="bentConnector3">
            <a:avLst>
              <a:gd name="adj1" fmla="val 8448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30" idx="3"/>
            <a:endCxn id="18" idx="1"/>
          </p:cNvCxnSpPr>
          <p:nvPr/>
        </p:nvCxnSpPr>
        <p:spPr>
          <a:xfrm rot="16200000" flipH="1">
            <a:off x="5276850" y="4933950"/>
            <a:ext cx="609600" cy="381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2133600" y="2209800"/>
            <a:ext cx="4572000" cy="2883932"/>
            <a:chOff x="2133600" y="2209800"/>
            <a:chExt cx="4572000" cy="2883932"/>
          </a:xfrm>
        </p:grpSpPr>
        <p:sp>
          <p:nvSpPr>
            <p:cNvPr id="27" name="TextBox 26"/>
            <p:cNvSpPr txBox="1"/>
            <p:nvPr/>
          </p:nvSpPr>
          <p:spPr>
            <a:xfrm>
              <a:off x="2438400" y="2209800"/>
              <a:ext cx="1839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List&lt;Deposit&gt;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648200" y="2209800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List&lt;Donation&gt;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33600" y="3581400"/>
              <a:ext cx="457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List&lt;Match&lt;</a:t>
              </a:r>
              <a:r>
                <a:rPr lang="en-US" dirty="0" err="1" smtClean="0"/>
                <a:t>Deposit,Donation</a:t>
              </a:r>
              <a:r>
                <a:rPr lang="en-US" dirty="0" smtClean="0"/>
                <a:t>&gt;&gt;</a:t>
              </a:r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648200" y="4724400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List&lt;Donation&gt;</a:t>
              </a:r>
              <a:endParaRPr lang="en-US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524000" y="0"/>
            <a:ext cx="5867400" cy="6705600"/>
            <a:chOff x="1524000" y="0"/>
            <a:chExt cx="5867400" cy="6705600"/>
          </a:xfrm>
        </p:grpSpPr>
        <p:sp>
          <p:nvSpPr>
            <p:cNvPr id="2" name="Oval 1"/>
            <p:cNvSpPr/>
            <p:nvPr/>
          </p:nvSpPr>
          <p:spPr>
            <a:xfrm>
              <a:off x="4648200" y="0"/>
              <a:ext cx="2743200" cy="228600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1676400" y="0"/>
              <a:ext cx="2743200" cy="228600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4191000" y="4191000"/>
              <a:ext cx="2743200" cy="228600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524000" y="4953000"/>
              <a:ext cx="2590800" cy="175260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590800" y="2438400"/>
              <a:ext cx="3733800" cy="129540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5191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point?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sp>
        <p:nvSpPr>
          <p:cNvPr id="7" name="Double Wave 6"/>
          <p:cNvSpPr/>
          <p:nvPr/>
        </p:nvSpPr>
        <p:spPr>
          <a:xfrm>
            <a:off x="609600" y="2819400"/>
            <a:ext cx="7696200" cy="1143000"/>
          </a:xfrm>
          <a:prstGeom prst="doubleWave">
            <a:avLst/>
          </a:prstGeom>
          <a:solidFill>
            <a:srgbClr val="FFECD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19200" y="2971800"/>
            <a:ext cx="6477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Problem easier, because we know each step of the way of </a:t>
            </a:r>
            <a:r>
              <a:rPr lang="en-US" sz="2400" dirty="0" smtClean="0"/>
              <a:t>data.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70608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4638"/>
            <a:ext cx="7086600" cy="1143000"/>
          </a:xfrm>
        </p:spPr>
        <p:txBody>
          <a:bodyPr/>
          <a:lstStyle/>
          <a:p>
            <a:r>
              <a:rPr lang="en-US" dirty="0" smtClean="0"/>
              <a:t>data 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52600"/>
            <a:ext cx="8686800" cy="4144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public </a:t>
            </a:r>
            <a:r>
              <a:rPr lang="en-US" sz="2400" dirty="0" smtClean="0">
                <a:latin typeface="Courier"/>
                <a:cs typeface="Courier"/>
              </a:rPr>
              <a:t>Account </a:t>
            </a:r>
            <a:r>
              <a:rPr lang="en-US" sz="2400" dirty="0" err="1" smtClean="0">
                <a:latin typeface="Courier"/>
                <a:cs typeface="Courier"/>
              </a:rPr>
              <a:t>createAccount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solidFill>
                  <a:srgbClr val="FF0000"/>
                </a:solidFill>
                <a:latin typeface="Courier"/>
                <a:cs typeface="Courier"/>
              </a:rPr>
              <a:t>UserDbService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Courier"/>
                <a:cs typeface="Courier"/>
              </a:rPr>
              <a:t>db</a:t>
            </a:r>
            <a:r>
              <a:rPr lang="en-US" sz="2400" dirty="0" smtClean="0">
                <a:latin typeface="Courier"/>
                <a:cs typeface="Courier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                    String email, 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                    String password) {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…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}</a:t>
            </a: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24600"/>
            <a:ext cx="9144000" cy="53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4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4638"/>
            <a:ext cx="7086600" cy="1143000"/>
          </a:xfrm>
        </p:spPr>
        <p:txBody>
          <a:bodyPr/>
          <a:lstStyle/>
          <a:p>
            <a:r>
              <a:rPr lang="en-US" dirty="0" smtClean="0"/>
              <a:t>data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44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string password;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string email;</a:t>
            </a: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24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private </a:t>
            </a:r>
            <a:r>
              <a:rPr lang="en-US" sz="2400" dirty="0" err="1" smtClean="0">
                <a:latin typeface="Courier"/>
                <a:cs typeface="Courier"/>
              </a:rPr>
              <a:t>boolean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invalidPassword</a:t>
            </a:r>
            <a:r>
              <a:rPr lang="en-US" sz="2400" dirty="0" smtClean="0">
                <a:latin typeface="Courier"/>
                <a:cs typeface="Courier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return !</a:t>
            </a:r>
            <a:r>
              <a:rPr lang="en-US" sz="2400" dirty="0" err="1" smtClean="0">
                <a:latin typeface="Courier"/>
                <a:cs typeface="Courier"/>
              </a:rPr>
              <a:t>password.contains</a:t>
            </a:r>
            <a:r>
              <a:rPr lang="en-US" sz="2400" dirty="0" smtClean="0">
                <a:latin typeface="Courier"/>
                <a:cs typeface="Courier"/>
              </a:rPr>
              <a:t>(email);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4638"/>
            <a:ext cx="7086600" cy="1143000"/>
          </a:xfrm>
        </p:spPr>
        <p:txBody>
          <a:bodyPr/>
          <a:lstStyle/>
          <a:p>
            <a:r>
              <a:rPr lang="en-US" dirty="0" smtClean="0"/>
              <a:t>data in, data 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44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private </a:t>
            </a:r>
            <a:r>
              <a:rPr lang="en-US" sz="2400" dirty="0" err="1" smtClean="0">
                <a:latin typeface="Courier"/>
                <a:cs typeface="Courier"/>
              </a:rPr>
              <a:t>boolean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v</a:t>
            </a:r>
            <a:r>
              <a:rPr lang="en-US" sz="2400" dirty="0" err="1" smtClean="0">
                <a:latin typeface="Courier"/>
                <a:cs typeface="Courier"/>
              </a:rPr>
              <a:t>alidatePassword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string email, 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string password)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return !</a:t>
            </a:r>
            <a:r>
              <a:rPr lang="en-US" sz="2400" dirty="0" err="1" smtClean="0">
                <a:latin typeface="Courier"/>
                <a:cs typeface="Courier"/>
              </a:rPr>
              <a:t>password.contains</a:t>
            </a:r>
            <a:r>
              <a:rPr lang="en-US" sz="2400" dirty="0" smtClean="0">
                <a:latin typeface="Courier"/>
                <a:cs typeface="Courier"/>
              </a:rPr>
              <a:t>(email);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Immutability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27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love about OO?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828800"/>
            <a:ext cx="4762500" cy="2867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676400"/>
            <a:ext cx="5035550" cy="454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033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9800"/>
            <a:ext cx="8229600" cy="39163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You won’t change that object, because you can’t.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65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already do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2590800"/>
            <a:ext cx="3352800" cy="39925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String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Effective Java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993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point?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0"/>
            <a:ext cx="8229600" cy="38401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less state that can change, the less you have to think about.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Concurrency!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50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creen Shot 2012-10-21 at 5.02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8703275" cy="235912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419600" y="4343400"/>
            <a:ext cx="5363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NPE</a:t>
            </a:r>
            <a:endParaRPr lang="en-US" sz="9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14" name="Smiley Face 13"/>
          <p:cNvSpPr/>
          <p:nvPr/>
        </p:nvSpPr>
        <p:spPr>
          <a:xfrm>
            <a:off x="3200400" y="4419600"/>
            <a:ext cx="2256113" cy="1938955"/>
          </a:xfrm>
          <a:prstGeom prst="smileyFace">
            <a:avLst>
              <a:gd name="adj" fmla="val -4653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Teardrop 15"/>
          <p:cNvSpPr/>
          <p:nvPr/>
        </p:nvSpPr>
        <p:spPr>
          <a:xfrm rot="19063851">
            <a:off x="3508590" y="5332945"/>
            <a:ext cx="370251" cy="379782"/>
          </a:xfrm>
          <a:prstGeom prst="teardrop">
            <a:avLst/>
          </a:prstGeom>
          <a:solidFill>
            <a:schemeClr val="tx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What’s the point?</a:t>
            </a:r>
            <a:endParaRPr lang="en-US" dirty="0"/>
          </a:p>
        </p:txBody>
      </p:sp>
      <p:pic>
        <p:nvPicPr>
          <p:cNvPr id="9" name="Picture 8" descr="Screen Shot 2012-10-21 at 5.02.0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94" t="60798" r="4796" b="26099"/>
          <a:stretch/>
        </p:blipFill>
        <p:spPr>
          <a:xfrm>
            <a:off x="3276600" y="3352800"/>
            <a:ext cx="5705042" cy="57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94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2-10-21 at 5.07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990600"/>
            <a:ext cx="7550684" cy="162908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609600" y="3886200"/>
            <a:ext cx="8064371" cy="2700955"/>
            <a:chOff x="609600" y="3886200"/>
            <a:chExt cx="8064371" cy="2700955"/>
          </a:xfrm>
        </p:grpSpPr>
        <p:pic>
          <p:nvPicPr>
            <p:cNvPr id="6" name="Picture 5" descr="Screen Shot 2012-10-21 at 5.07.4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3886200"/>
              <a:ext cx="8064371" cy="1365741"/>
            </a:xfrm>
            <a:prstGeom prst="rect">
              <a:avLst/>
            </a:prstGeom>
          </p:spPr>
        </p:pic>
        <p:sp>
          <p:nvSpPr>
            <p:cNvPr id="7" name="Smiley Face 6"/>
            <p:cNvSpPr/>
            <p:nvPr/>
          </p:nvSpPr>
          <p:spPr>
            <a:xfrm>
              <a:off x="5410200" y="4648200"/>
              <a:ext cx="2256113" cy="1938955"/>
            </a:xfrm>
            <a:prstGeom prst="smileyFace">
              <a:avLst>
                <a:gd name="adj" fmla="val -4653"/>
              </a:avLst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Teardrop 7"/>
            <p:cNvSpPr/>
            <p:nvPr/>
          </p:nvSpPr>
          <p:spPr>
            <a:xfrm rot="19063851">
              <a:off x="5718389" y="5790145"/>
              <a:ext cx="370251" cy="379782"/>
            </a:xfrm>
            <a:prstGeom prst="teardrop">
              <a:avLst/>
            </a:prstGeom>
            <a:solidFill>
              <a:schemeClr val="tx2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15" name="Teardrop 14"/>
            <p:cNvSpPr/>
            <p:nvPr/>
          </p:nvSpPr>
          <p:spPr>
            <a:xfrm rot="19063851">
              <a:off x="6861390" y="5485345"/>
              <a:ext cx="370251" cy="379782"/>
            </a:xfrm>
            <a:prstGeom prst="teardrop">
              <a:avLst/>
            </a:prstGeom>
            <a:solidFill>
              <a:schemeClr val="tx2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42126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Scala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28800"/>
            <a:ext cx="8229600" cy="3916363"/>
          </a:xfrm>
        </p:spPr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en-US" dirty="0" err="1" smtClean="0">
                <a:solidFill>
                  <a:schemeClr val="accent4"/>
                </a:solidFill>
                <a:latin typeface="Courier"/>
                <a:cs typeface="Courier"/>
              </a:rPr>
              <a:t>val</a:t>
            </a:r>
            <a:r>
              <a:rPr lang="en-US" dirty="0" smtClean="0">
                <a:solidFill>
                  <a:schemeClr val="accent4"/>
                </a:solidFill>
                <a:latin typeface="Courier"/>
                <a:cs typeface="Courier"/>
              </a:rPr>
              <a:t> four = 4 </a:t>
            </a:r>
            <a:r>
              <a:rPr lang="en-US" dirty="0" smtClean="0">
                <a:latin typeface="Courier"/>
                <a:cs typeface="Courier"/>
              </a:rPr>
              <a:t>// immutable</a:t>
            </a:r>
            <a:endParaRPr lang="en-US" dirty="0" smtClean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dirty="0" err="1" smtClean="0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 n = 2 </a:t>
            </a:r>
            <a:r>
              <a:rPr lang="en-US" dirty="0" smtClean="0">
                <a:latin typeface="Courier"/>
                <a:cs typeface="Courier"/>
              </a:rPr>
              <a:t>// mutable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063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F#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28800"/>
            <a:ext cx="8229600" cy="3916363"/>
          </a:xfrm>
        </p:spPr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en-US" dirty="0" smtClean="0">
                <a:solidFill>
                  <a:schemeClr val="accent4"/>
                </a:solidFill>
                <a:latin typeface="Courier"/>
                <a:cs typeface="Courier"/>
              </a:rPr>
              <a:t>let four = 4 </a:t>
            </a:r>
            <a:r>
              <a:rPr lang="en-US" dirty="0" smtClean="0">
                <a:latin typeface="Courier"/>
                <a:cs typeface="Courier"/>
              </a:rPr>
              <a:t>// immutable</a:t>
            </a:r>
            <a:endParaRPr lang="en-US" dirty="0" smtClean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let mutable n = 2 </a:t>
            </a:r>
            <a:r>
              <a:rPr lang="en-US" dirty="0" smtClean="0">
                <a:latin typeface="Courier"/>
                <a:cs typeface="Courier"/>
              </a:rPr>
              <a:t>// mutable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dirty="0" smtClean="0">
                <a:latin typeface="Courier"/>
                <a:cs typeface="Courier"/>
              </a:rPr>
              <a:t>n = 4 // false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n &lt;- 4 </a:t>
            </a:r>
            <a:r>
              <a:rPr lang="en-US" dirty="0" smtClean="0">
                <a:latin typeface="Courier"/>
                <a:cs typeface="Courier"/>
              </a:rPr>
              <a:t>// “destructive update”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55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9050" y="0"/>
            <a:ext cx="1828800" cy="1793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Java: easy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6237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p</a:t>
            </a:r>
            <a:r>
              <a:rPr lang="en-US" sz="2400" dirty="0" smtClean="0">
                <a:latin typeface="Courier"/>
                <a:cs typeface="Courier"/>
              </a:rPr>
              <a:t>ublic </a:t>
            </a:r>
            <a:r>
              <a:rPr lang="en-US" sz="2400" dirty="0" err="1" smtClean="0">
                <a:latin typeface="Courier"/>
                <a:cs typeface="Courier"/>
              </a:rPr>
              <a:t>struct</a:t>
            </a:r>
            <a:r>
              <a:rPr lang="en-US" sz="2400" dirty="0" smtClean="0">
                <a:latin typeface="Courier"/>
                <a:cs typeface="Courier"/>
              </a:rPr>
              <a:t> Address {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private String city;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public Address(string city) {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</a:t>
            </a:r>
            <a:r>
              <a:rPr lang="en-US" sz="2400" dirty="0" err="1" smtClean="0">
                <a:latin typeface="Courier"/>
                <a:cs typeface="Courier"/>
              </a:rPr>
              <a:t>this.city</a:t>
            </a:r>
            <a:r>
              <a:rPr lang="en-US" sz="2400" dirty="0" smtClean="0">
                <a:latin typeface="Courier"/>
                <a:cs typeface="Courier"/>
              </a:rPr>
              <a:t> = city;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}</a:t>
            </a:r>
          </a:p>
          <a:p>
            <a:pPr marL="0" indent="0">
              <a:buNone/>
            </a:pPr>
            <a:endParaRPr lang="en-US" sz="24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public string </a:t>
            </a:r>
            <a:r>
              <a:rPr lang="en-US" sz="2400" dirty="0" err="1" smtClean="0">
                <a:latin typeface="Courier"/>
                <a:cs typeface="Courier"/>
              </a:rPr>
              <a:t>getCity</a:t>
            </a:r>
            <a:r>
              <a:rPr lang="en-US" sz="2400" dirty="0" smtClean="0">
                <a:latin typeface="Courier"/>
                <a:cs typeface="Courier"/>
              </a:rPr>
              <a:t>() {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  return city;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}</a:t>
            </a: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0800"/>
            <a:ext cx="9144000" cy="4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" y="5943600"/>
            <a:ext cx="9144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818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C#: defensive copy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p</a:t>
            </a:r>
            <a:r>
              <a:rPr lang="en-US" sz="2400" dirty="0" smtClean="0">
                <a:latin typeface="Courier"/>
                <a:cs typeface="Courier"/>
              </a:rPr>
              <a:t>ublic class Customer {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private </a:t>
            </a:r>
            <a:r>
              <a:rPr lang="en-US" sz="2400" dirty="0" err="1" smtClean="0">
                <a:solidFill>
                  <a:srgbClr val="64A73B"/>
                </a:solidFill>
                <a:latin typeface="Courier"/>
                <a:cs typeface="Courier"/>
              </a:rPr>
              <a:t>readonly</a:t>
            </a:r>
            <a:r>
              <a:rPr lang="en-US" sz="2400" dirty="0" smtClean="0">
                <a:solidFill>
                  <a:srgbClr val="64A73B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solidFill>
                  <a:srgbClr val="64A73B"/>
                </a:solidFill>
                <a:latin typeface="Courier"/>
                <a:cs typeface="Courier"/>
              </a:rPr>
              <a:t>IEnumerable</a:t>
            </a:r>
            <a:r>
              <a:rPr lang="en-US" sz="2400" dirty="0" smtClean="0">
                <a:latin typeface="Courier"/>
                <a:cs typeface="Courier"/>
              </a:rPr>
              <a:t>&lt;</a:t>
            </a:r>
            <a:r>
              <a:rPr lang="en-US" sz="2400" dirty="0" smtClean="0">
                <a:solidFill>
                  <a:schemeClr val="accent2"/>
                </a:solidFill>
                <a:latin typeface="Courier"/>
                <a:cs typeface="Courier"/>
              </a:rPr>
              <a:t>Phone</a:t>
            </a:r>
            <a:r>
              <a:rPr lang="en-US" sz="2400" dirty="0" smtClean="0">
                <a:latin typeface="Courier"/>
                <a:cs typeface="Courier"/>
              </a:rPr>
              <a:t>&gt; </a:t>
            </a:r>
            <a:r>
              <a:rPr lang="en-US" sz="2400" dirty="0" err="1" smtClean="0">
                <a:latin typeface="Courier"/>
                <a:cs typeface="Courier"/>
              </a:rPr>
              <a:t>phoneNumbers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public Customer(</a:t>
            </a:r>
            <a:r>
              <a:rPr lang="en-US" sz="2400" dirty="0" err="1" smtClean="0">
                <a:latin typeface="Courier"/>
                <a:cs typeface="Courier"/>
              </a:rPr>
              <a:t>IEnumerable</a:t>
            </a:r>
            <a:r>
              <a:rPr lang="en-US" sz="2400" dirty="0" smtClean="0">
                <a:latin typeface="Courier"/>
                <a:cs typeface="Courier"/>
              </a:rPr>
              <a:t> phones) {</a:t>
            </a:r>
            <a:br>
              <a:rPr lang="en-US" sz="2400" dirty="0" smtClean="0">
                <a:latin typeface="Courier"/>
                <a:cs typeface="Courier"/>
              </a:rPr>
            </a:br>
            <a:r>
              <a:rPr lang="en-US" sz="2400" dirty="0" smtClean="0">
                <a:latin typeface="Courier"/>
                <a:cs typeface="Courier"/>
              </a:rPr>
              <a:t>     </a:t>
            </a:r>
            <a:r>
              <a:rPr lang="en-US" sz="2400" dirty="0" err="1" smtClean="0">
                <a:latin typeface="Courier"/>
                <a:cs typeface="Courier"/>
              </a:rPr>
              <a:t>this.phones</a:t>
            </a:r>
            <a:r>
              <a:rPr lang="en-US" sz="2400" dirty="0" smtClean="0">
                <a:latin typeface="Courier"/>
                <a:cs typeface="Courier"/>
              </a:rPr>
              <a:t> = </a:t>
            </a:r>
            <a:r>
              <a:rPr lang="en-US" sz="2400" dirty="0" smtClean="0">
                <a:solidFill>
                  <a:srgbClr val="64A73B"/>
                </a:solidFill>
                <a:latin typeface="Courier"/>
                <a:cs typeface="Courier"/>
              </a:rPr>
              <a:t>new List</a:t>
            </a:r>
            <a:r>
              <a:rPr lang="en-US" sz="2400" dirty="0" smtClean="0">
                <a:latin typeface="Courier"/>
                <a:cs typeface="Courier"/>
              </a:rPr>
              <a:t>(phones);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}</a:t>
            </a: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905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www.bellybytes.com/food/images/guav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733800"/>
            <a:ext cx="1625793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4638"/>
            <a:ext cx="6858000" cy="1143000"/>
          </a:xfrm>
        </p:spPr>
        <p:txBody>
          <a:bodyPr/>
          <a:lstStyle/>
          <a:p>
            <a:r>
              <a:rPr lang="en-US" dirty="0" smtClean="0"/>
              <a:t>Java: defensive copy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private final </a:t>
            </a:r>
            <a:r>
              <a:rPr lang="en-US" sz="2400" dirty="0" err="1" smtClean="0">
                <a:solidFill>
                  <a:srgbClr val="64A73B"/>
                </a:solidFill>
                <a:latin typeface="Courier"/>
                <a:cs typeface="Courier"/>
              </a:rPr>
              <a:t>ImmutableList</a:t>
            </a:r>
            <a:r>
              <a:rPr lang="en-US" sz="2400" dirty="0" smtClean="0">
                <a:latin typeface="Courier"/>
                <a:cs typeface="Courier"/>
              </a:rPr>
              <a:t>&lt;Phone&gt; phones;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p</a:t>
            </a:r>
            <a:r>
              <a:rPr lang="en-US" sz="2400" dirty="0" smtClean="0">
                <a:latin typeface="Courier"/>
                <a:cs typeface="Courier"/>
              </a:rPr>
              <a:t>ublic Customer (</a:t>
            </a:r>
            <a:r>
              <a:rPr lang="en-US" sz="2400" dirty="0" err="1" smtClean="0">
                <a:latin typeface="Courier"/>
                <a:cs typeface="Courier"/>
              </a:rPr>
              <a:t>Iterable</a:t>
            </a:r>
            <a:r>
              <a:rPr lang="en-US" sz="2400" dirty="0" smtClean="0">
                <a:latin typeface="Courier"/>
                <a:cs typeface="Courier"/>
              </a:rPr>
              <a:t>&lt;Phone&gt; phones) {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this.phones</a:t>
            </a:r>
            <a:r>
              <a:rPr lang="en-US" sz="2400" dirty="0" smtClean="0">
                <a:latin typeface="Courier"/>
                <a:cs typeface="Courier"/>
              </a:rPr>
              <a:t> = </a:t>
            </a:r>
            <a:r>
              <a:rPr lang="en-US" sz="2400" dirty="0" err="1" smtClean="0">
                <a:solidFill>
                  <a:schemeClr val="accent4"/>
                </a:solidFill>
                <a:latin typeface="Courier"/>
                <a:cs typeface="Courier"/>
              </a:rPr>
              <a:t>ImmutableList.copyOf</a:t>
            </a:r>
            <a:r>
              <a:rPr lang="en-US" sz="2400" dirty="0" smtClean="0">
                <a:latin typeface="Courier"/>
                <a:cs typeface="Courier"/>
              </a:rPr>
              <a:t>(phones);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9050" y="0"/>
            <a:ext cx="1828800" cy="1793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67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egofairy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81000"/>
            <a:ext cx="5012389" cy="61199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Functional programming will solve all our 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396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C#: copy on mod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public Customer </a:t>
            </a:r>
            <a:r>
              <a:rPr lang="en-US" sz="2400" dirty="0" err="1" smtClean="0">
                <a:latin typeface="Courier"/>
                <a:cs typeface="Courier"/>
              </a:rPr>
              <a:t>AddPhone</a:t>
            </a:r>
            <a:r>
              <a:rPr lang="en-US" sz="2400" dirty="0" smtClean="0">
                <a:latin typeface="Courier"/>
                <a:cs typeface="Courier"/>
              </a:rPr>
              <a:t>(Phone </a:t>
            </a:r>
            <a:r>
              <a:rPr lang="en-US" sz="2400" dirty="0" err="1" smtClean="0">
                <a:latin typeface="Courier"/>
                <a:cs typeface="Courier"/>
              </a:rPr>
              <a:t>newPhone</a:t>
            </a:r>
            <a:r>
              <a:rPr lang="en-US" sz="2400" dirty="0" smtClean="0">
                <a:latin typeface="Courier"/>
                <a:cs typeface="Courier"/>
              </a:rPr>
              <a:t>) {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List&lt;Phone&gt; </a:t>
            </a:r>
            <a:r>
              <a:rPr lang="en-US" sz="2400" dirty="0" err="1" smtClean="0">
                <a:latin typeface="Courier"/>
                <a:cs typeface="Courier"/>
              </a:rPr>
              <a:t>morePhones</a:t>
            </a:r>
            <a:r>
              <a:rPr lang="en-US" sz="2400" dirty="0" smtClean="0">
                <a:latin typeface="Courier"/>
                <a:cs typeface="Courier"/>
              </a:rPr>
              <a:t> = 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         </a:t>
            </a:r>
            <a:r>
              <a:rPr lang="en-US" sz="2400" dirty="0" smtClean="0">
                <a:solidFill>
                  <a:schemeClr val="accent2"/>
                </a:solidFill>
                <a:latin typeface="Courier"/>
                <a:cs typeface="Courier"/>
              </a:rPr>
              <a:t>new List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this.phones</a:t>
            </a:r>
            <a:r>
              <a:rPr lang="en-US" sz="2400" dirty="0" smtClean="0">
                <a:latin typeface="Courier"/>
                <a:cs typeface="Courier"/>
              </a:rPr>
              <a:t>);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morePhones.Add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newPhone</a:t>
            </a:r>
            <a:r>
              <a:rPr lang="en-US" sz="2400" dirty="0" smtClean="0">
                <a:latin typeface="Courier"/>
                <a:cs typeface="Courier"/>
              </a:rPr>
              <a:t>);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return new Customer(</a:t>
            </a:r>
            <a:r>
              <a:rPr lang="en-US" sz="2400" dirty="0" err="1" smtClean="0">
                <a:latin typeface="Courier"/>
                <a:cs typeface="Courier"/>
              </a:rPr>
              <a:t>morePhones</a:t>
            </a:r>
            <a:r>
              <a:rPr lang="en-US" sz="2400" dirty="0" smtClean="0">
                <a:latin typeface="Courier"/>
                <a:cs typeface="Courier"/>
              </a:rPr>
              <a:t>);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}</a:t>
            </a: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905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2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Java: copy on mod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public Customer </a:t>
            </a:r>
            <a:r>
              <a:rPr lang="en-US" sz="2400" dirty="0" err="1">
                <a:latin typeface="Courier"/>
                <a:cs typeface="Courier"/>
              </a:rPr>
              <a:t>a</a:t>
            </a:r>
            <a:r>
              <a:rPr lang="en-US" sz="2400" dirty="0" err="1" smtClean="0">
                <a:latin typeface="Courier"/>
                <a:cs typeface="Courier"/>
              </a:rPr>
              <a:t>ddPhone</a:t>
            </a:r>
            <a:r>
              <a:rPr lang="en-US" sz="2400" dirty="0" smtClean="0">
                <a:latin typeface="Courier"/>
                <a:cs typeface="Courier"/>
              </a:rPr>
              <a:t>(Phone </a:t>
            </a:r>
            <a:r>
              <a:rPr lang="en-US" sz="2400" dirty="0" err="1" smtClean="0">
                <a:latin typeface="Courier"/>
                <a:cs typeface="Courier"/>
              </a:rPr>
              <a:t>newPhone</a:t>
            </a:r>
            <a:r>
              <a:rPr lang="en-US" sz="2400" dirty="0" smtClean="0">
                <a:latin typeface="Courier"/>
                <a:cs typeface="Courier"/>
              </a:rPr>
              <a:t>) {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Iterable</a:t>
            </a:r>
            <a:r>
              <a:rPr lang="en-US" sz="2400" dirty="0" smtClean="0">
                <a:latin typeface="Courier"/>
                <a:cs typeface="Courier"/>
              </a:rPr>
              <a:t>&lt;Phone&gt; </a:t>
            </a:r>
            <a:r>
              <a:rPr lang="en-US" sz="2400" dirty="0" err="1" smtClean="0">
                <a:latin typeface="Courier"/>
                <a:cs typeface="Courier"/>
              </a:rPr>
              <a:t>morePhones</a:t>
            </a:r>
            <a:r>
              <a:rPr lang="en-US" sz="2400" dirty="0" smtClean="0">
                <a:latin typeface="Courier"/>
                <a:cs typeface="Courier"/>
              </a:rPr>
              <a:t> = 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         </a:t>
            </a:r>
            <a:r>
              <a:rPr lang="en-US" sz="2400" dirty="0" err="1" smtClean="0">
                <a:solidFill>
                  <a:schemeClr val="accent2"/>
                </a:solidFill>
                <a:latin typeface="Courier"/>
                <a:cs typeface="Courier"/>
              </a:rPr>
              <a:t>ImmutableList.builder</a:t>
            </a:r>
            <a:r>
              <a:rPr lang="en-US" sz="2400" dirty="0" smtClean="0">
                <a:solidFill>
                  <a:schemeClr val="accent2"/>
                </a:solidFill>
                <a:latin typeface="Courier"/>
                <a:cs typeface="Courier"/>
              </a:rPr>
              <a:t>()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accent2"/>
                </a:solidFill>
                <a:latin typeface="Courier"/>
                <a:cs typeface="Courier"/>
              </a:rPr>
              <a:t>                .</a:t>
            </a:r>
            <a:r>
              <a:rPr lang="en-US" sz="2400" dirty="0" err="1" smtClean="0">
                <a:solidFill>
                  <a:schemeClr val="accent2"/>
                </a:solidFill>
                <a:latin typeface="Courier"/>
                <a:cs typeface="Courier"/>
              </a:rPr>
              <a:t>addAll</a:t>
            </a:r>
            <a:r>
              <a:rPr lang="en-US" sz="2400" dirty="0" smtClean="0">
                <a:solidFill>
                  <a:schemeClr val="accent2"/>
                </a:solidFill>
                <a:latin typeface="Courier"/>
                <a:cs typeface="Courier"/>
              </a:rPr>
              <a:t>(phones)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accent2"/>
                </a:solidFill>
                <a:latin typeface="Courier"/>
                <a:cs typeface="Courier"/>
              </a:rPr>
              <a:t>                .add(</a:t>
            </a:r>
            <a:r>
              <a:rPr lang="en-US" sz="2400" dirty="0" err="1" smtClean="0">
                <a:solidFill>
                  <a:schemeClr val="accent2"/>
                </a:solidFill>
                <a:latin typeface="Courier"/>
                <a:cs typeface="Courier"/>
              </a:rPr>
              <a:t>newPhone</a:t>
            </a:r>
            <a:r>
              <a:rPr lang="en-US" sz="2400" dirty="0" smtClean="0">
                <a:solidFill>
                  <a:schemeClr val="accent2"/>
                </a:solidFill>
                <a:latin typeface="Courier"/>
                <a:cs typeface="Courier"/>
              </a:rPr>
              <a:t>).build();</a:t>
            </a:r>
            <a:endParaRPr lang="en-US" sz="24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return new Customer(</a:t>
            </a:r>
            <a:r>
              <a:rPr lang="en-US" sz="2400" dirty="0" err="1" smtClean="0">
                <a:latin typeface="Courier"/>
                <a:cs typeface="Courier"/>
              </a:rPr>
              <a:t>morePhones</a:t>
            </a:r>
            <a:r>
              <a:rPr lang="en-US" sz="2400" dirty="0" smtClean="0">
                <a:latin typeface="Courier"/>
                <a:cs typeface="Courier"/>
              </a:rPr>
              <a:t>);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}</a:t>
            </a: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905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" y="5226050"/>
            <a:ext cx="9144000" cy="1631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0352" y="2971800"/>
            <a:ext cx="1403648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90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11276" name="Picture 12" descr="http://greenfield.fortunecity.com/tiger/6/pics/tigerkin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806" y="2354669"/>
            <a:ext cx="587587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https://encrypted-tbn1.google.com/images?q=tbn:ANd9GcS0zq87NrAepzgDx-TIEX0M9LsX_oc9EQAdjIAL8MsFVjqhjZh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297" y="2454150"/>
            <a:ext cx="751703" cy="56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://majicatl.com/files/2011/09/strawberry7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392352"/>
            <a:ext cx="738187" cy="73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Immutable linked list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05600" y="2354669"/>
            <a:ext cx="762000" cy="762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733800" y="2379382"/>
            <a:ext cx="762000" cy="762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724400" y="2369085"/>
            <a:ext cx="762000" cy="762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15000" y="2369085"/>
            <a:ext cx="762000" cy="762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 flipV="1">
            <a:off x="4495800" y="2750085"/>
            <a:ext cx="228600" cy="102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3"/>
            <a:endCxn id="8" idx="1"/>
          </p:cNvCxnSpPr>
          <p:nvPr/>
        </p:nvCxnSpPr>
        <p:spPr>
          <a:xfrm>
            <a:off x="5486400" y="2750085"/>
            <a:ext cx="228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  <a:endCxn id="5" idx="1"/>
          </p:cNvCxnSpPr>
          <p:nvPr/>
        </p:nvCxnSpPr>
        <p:spPr>
          <a:xfrm flipV="1">
            <a:off x="6477000" y="2735669"/>
            <a:ext cx="228600" cy="144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375831" y="2354669"/>
            <a:ext cx="3014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fruit</a:t>
            </a:r>
            <a:endParaRPr lang="en-US" sz="28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362200" y="2616279"/>
            <a:ext cx="1371600" cy="1269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1242884" y="3141382"/>
            <a:ext cx="4569039" cy="1202018"/>
            <a:chOff x="1242884" y="3141382"/>
            <a:chExt cx="4569039" cy="1202018"/>
          </a:xfrm>
        </p:grpSpPr>
        <p:pic>
          <p:nvPicPr>
            <p:cNvPr id="11266" name="Picture 2" descr="http://www.thehstblog.com/uploads/image/tomato(1)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7882" y="3521734"/>
              <a:ext cx="824041" cy="821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5018903" y="3551567"/>
              <a:ext cx="762000" cy="762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242884" y="3670957"/>
              <a:ext cx="33909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/>
                <a:t>f</a:t>
              </a:r>
              <a:r>
                <a:rPr lang="en-US" sz="2800" dirty="0" err="1" smtClean="0"/>
                <a:t>ruit.add</a:t>
              </a:r>
              <a:r>
                <a:rPr lang="en-US" sz="2800" dirty="0" smtClean="0"/>
                <a:t>(tomato)</a:t>
              </a:r>
              <a:endParaRPr lang="en-US" sz="2800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4495800" y="3932568"/>
              <a:ext cx="381000" cy="2983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9" idx="0"/>
              <a:endCxn id="6" idx="2"/>
            </p:cNvCxnSpPr>
            <p:nvPr/>
          </p:nvCxnSpPr>
          <p:spPr>
            <a:xfrm flipH="1" flipV="1">
              <a:off x="4114800" y="3141382"/>
              <a:ext cx="1285103" cy="41018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268" name="Picture 4" descr="http://farm4.static.flickr.com/3527/3939478230_468de8b2c8_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855" y="2498540"/>
            <a:ext cx="638429" cy="47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7696200" y="2362200"/>
            <a:ext cx="762000" cy="762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7467600" y="2743200"/>
            <a:ext cx="228600" cy="144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464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74638"/>
            <a:ext cx="6934200" cy="1143000"/>
          </a:xfrm>
        </p:spPr>
        <p:txBody>
          <a:bodyPr/>
          <a:lstStyle/>
          <a:p>
            <a:r>
              <a:rPr lang="en-US" dirty="0" err="1" smtClean="0"/>
              <a:t>Scala</a:t>
            </a:r>
            <a:r>
              <a:rPr lang="en-US" dirty="0" smtClean="0"/>
              <a:t>: copy on mod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 smtClean="0">
                <a:latin typeface="Courier"/>
                <a:cs typeface="Courier"/>
              </a:rPr>
              <a:t>def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a</a:t>
            </a:r>
            <a:r>
              <a:rPr lang="en-US" sz="2400" dirty="0" err="1" smtClean="0">
                <a:latin typeface="Courier"/>
                <a:cs typeface="Courier"/>
              </a:rPr>
              <a:t>ddPhone</a:t>
            </a:r>
            <a:r>
              <a:rPr lang="en-US" sz="2400" dirty="0" smtClean="0">
                <a:latin typeface="Courier"/>
                <a:cs typeface="Courier"/>
              </a:rPr>
              <a:t> (</a:t>
            </a:r>
            <a:r>
              <a:rPr lang="en-US" sz="2400" dirty="0" err="1" smtClean="0">
                <a:latin typeface="Courier"/>
                <a:cs typeface="Courier"/>
              </a:rPr>
              <a:t>newPhone</a:t>
            </a:r>
            <a:r>
              <a:rPr lang="en-US" sz="2400" dirty="0" smtClean="0">
                <a:latin typeface="Courier"/>
                <a:cs typeface="Courier"/>
              </a:rPr>
              <a:t> : Phone) = {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new Customer(</a:t>
            </a:r>
            <a:r>
              <a:rPr lang="en-US" sz="2400" dirty="0" err="1" smtClean="0">
                <a:solidFill>
                  <a:srgbClr val="AA2B1E"/>
                </a:solidFill>
                <a:latin typeface="Courier"/>
                <a:cs typeface="Courier"/>
              </a:rPr>
              <a:t>newPhone</a:t>
            </a:r>
            <a:r>
              <a:rPr lang="en-US" sz="2400" dirty="0" smtClean="0">
                <a:solidFill>
                  <a:srgbClr val="AA2B1E"/>
                </a:solidFill>
                <a:latin typeface="Courier"/>
                <a:cs typeface="Courier"/>
              </a:rPr>
              <a:t> :: phones</a:t>
            </a:r>
            <a:r>
              <a:rPr lang="en-US" sz="2400" dirty="0" smtClean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}</a:t>
            </a: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9050" y="0"/>
            <a:ext cx="1828800" cy="1793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8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#: copy on mod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m</a:t>
            </a:r>
            <a:r>
              <a:rPr lang="en-US" sz="2400" dirty="0" smtClean="0">
                <a:latin typeface="Courier"/>
                <a:cs typeface="Courier"/>
              </a:rPr>
              <a:t>ember </a:t>
            </a:r>
            <a:r>
              <a:rPr lang="en-US" sz="2400" dirty="0" err="1" smtClean="0">
                <a:latin typeface="Courier"/>
                <a:cs typeface="Courier"/>
              </a:rPr>
              <a:t>this.AddPhone</a:t>
            </a:r>
            <a:r>
              <a:rPr lang="en-US" sz="2400" dirty="0" smtClean="0">
                <a:latin typeface="Courier"/>
                <a:cs typeface="Courier"/>
              </a:rPr>
              <a:t> (</a:t>
            </a:r>
            <a:r>
              <a:rPr lang="en-US" sz="2400" dirty="0" err="1" smtClean="0">
                <a:latin typeface="Courier"/>
                <a:cs typeface="Courier"/>
              </a:rPr>
              <a:t>newPhone</a:t>
            </a:r>
            <a:r>
              <a:rPr lang="en-US" sz="2400" dirty="0" smtClean="0">
                <a:latin typeface="Courier"/>
                <a:cs typeface="Courier"/>
              </a:rPr>
              <a:t> : Phone) {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new Customer(</a:t>
            </a:r>
            <a:r>
              <a:rPr lang="en-US" sz="2400" dirty="0" err="1" smtClean="0">
                <a:solidFill>
                  <a:srgbClr val="AA2B1E"/>
                </a:solidFill>
                <a:latin typeface="Courier"/>
                <a:cs typeface="Courier"/>
              </a:rPr>
              <a:t>newPhone</a:t>
            </a:r>
            <a:r>
              <a:rPr lang="en-US" sz="2400" dirty="0" smtClean="0">
                <a:solidFill>
                  <a:srgbClr val="AA2B1E"/>
                </a:solidFill>
                <a:latin typeface="Courier"/>
                <a:cs typeface="Courier"/>
              </a:rPr>
              <a:t> :: phones</a:t>
            </a:r>
            <a:r>
              <a:rPr lang="en-US" sz="2400" dirty="0" smtClean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}</a:t>
            </a: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9050" y="0"/>
            <a:ext cx="1828800" cy="1793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3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F# in C#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private </a:t>
            </a:r>
            <a:r>
              <a:rPr lang="en-US" sz="2400" dirty="0" err="1" smtClean="0">
                <a:latin typeface="Courier"/>
                <a:cs typeface="Courier"/>
              </a:rPr>
              <a:t>readonly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err="1" smtClean="0">
                <a:solidFill>
                  <a:srgbClr val="64A73B"/>
                </a:solidFill>
                <a:latin typeface="Courier"/>
                <a:cs typeface="Courier"/>
              </a:rPr>
              <a:t>FSharpList</a:t>
            </a:r>
            <a:r>
              <a:rPr lang="en-US" sz="2400" dirty="0" smtClean="0">
                <a:latin typeface="Courier"/>
                <a:cs typeface="Courier"/>
              </a:rPr>
              <a:t>&lt;Phone&gt; phones;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p</a:t>
            </a:r>
            <a:r>
              <a:rPr lang="en-US" sz="2400" dirty="0" smtClean="0">
                <a:latin typeface="Courier"/>
                <a:cs typeface="Courier"/>
              </a:rPr>
              <a:t>ublic Customer (</a:t>
            </a:r>
            <a:r>
              <a:rPr lang="en-US" sz="2400" dirty="0" err="1" smtClean="0">
                <a:latin typeface="Courier"/>
                <a:cs typeface="Courier"/>
              </a:rPr>
              <a:t>IEnumerable</a:t>
            </a:r>
            <a:r>
              <a:rPr lang="en-US" sz="2400" dirty="0" smtClean="0">
                <a:latin typeface="Courier"/>
                <a:cs typeface="Courier"/>
              </a:rPr>
              <a:t>&lt;Phone&gt; phones) {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</a:t>
            </a:r>
            <a:r>
              <a:rPr lang="en-US" sz="2400" dirty="0" err="1" smtClean="0">
                <a:latin typeface="Courier"/>
                <a:cs typeface="Courier"/>
              </a:rPr>
              <a:t>this.phones</a:t>
            </a:r>
            <a:r>
              <a:rPr lang="en-US" sz="2400" dirty="0" smtClean="0">
                <a:latin typeface="Courier"/>
                <a:cs typeface="Courier"/>
              </a:rPr>
              <a:t> = </a:t>
            </a:r>
            <a:r>
              <a:rPr lang="en-US" sz="2400" dirty="0" err="1" smtClean="0">
                <a:solidFill>
                  <a:schemeClr val="accent4"/>
                </a:solidFill>
                <a:latin typeface="Courier"/>
                <a:cs typeface="Courier"/>
              </a:rPr>
              <a:t>SeqModule.ToList</a:t>
            </a:r>
            <a:r>
              <a:rPr lang="en-US" sz="2400" dirty="0" smtClean="0">
                <a:latin typeface="Courier"/>
                <a:cs typeface="Courier"/>
              </a:rPr>
              <a:t>(phones);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public Customer </a:t>
            </a:r>
            <a:r>
              <a:rPr lang="en-US" sz="2400" dirty="0" err="1" smtClean="0">
                <a:latin typeface="Courier"/>
                <a:cs typeface="Courier"/>
              </a:rPr>
              <a:t>AddPhone</a:t>
            </a:r>
            <a:r>
              <a:rPr lang="en-US" sz="2400" dirty="0" smtClean="0">
                <a:latin typeface="Courier"/>
                <a:cs typeface="Courier"/>
              </a:rPr>
              <a:t>(Phone </a:t>
            </a:r>
            <a:r>
              <a:rPr lang="en-US" sz="2400" dirty="0" err="1" smtClean="0">
                <a:latin typeface="Courier"/>
                <a:cs typeface="Courier"/>
              </a:rPr>
              <a:t>newPhone</a:t>
            </a:r>
            <a:r>
              <a:rPr lang="en-US" sz="2400" dirty="0" smtClean="0">
                <a:latin typeface="Courier"/>
                <a:cs typeface="Courier"/>
              </a:rPr>
              <a:t>) {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return new Customer(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</a:t>
            </a:r>
            <a:r>
              <a:rPr lang="en-US" sz="2400" dirty="0" err="1" smtClean="0">
                <a:solidFill>
                  <a:srgbClr val="64A73B"/>
                </a:solidFill>
                <a:latin typeface="Courier"/>
                <a:cs typeface="Courier"/>
              </a:rPr>
              <a:t>FSharpList</a:t>
            </a:r>
            <a:r>
              <a:rPr lang="en-US" sz="2400" dirty="0" smtClean="0">
                <a:solidFill>
                  <a:srgbClr val="64A73B"/>
                </a:solidFill>
                <a:latin typeface="Courier"/>
                <a:cs typeface="Courier"/>
              </a:rPr>
              <a:t>&lt;Phone&gt;.Cons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newPhone</a:t>
            </a:r>
            <a:r>
              <a:rPr lang="en-US" sz="2400" dirty="0" smtClean="0">
                <a:latin typeface="Courier"/>
                <a:cs typeface="Courier"/>
              </a:rPr>
              <a:t>, phones))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9050" y="0"/>
            <a:ext cx="1828800" cy="17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7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C#: copy on mod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public Customer </a:t>
            </a:r>
            <a:r>
              <a:rPr lang="en-US" sz="2400" dirty="0" err="1" smtClean="0">
                <a:latin typeface="Courier"/>
                <a:cs typeface="Courier"/>
              </a:rPr>
              <a:t>AddPhone</a:t>
            </a:r>
            <a:r>
              <a:rPr lang="en-US" sz="2400" dirty="0" smtClean="0">
                <a:latin typeface="Courier"/>
                <a:cs typeface="Courier"/>
              </a:rPr>
              <a:t>(Phone </a:t>
            </a:r>
            <a:r>
              <a:rPr lang="en-US" sz="2400" dirty="0" err="1" smtClean="0">
                <a:latin typeface="Courier"/>
                <a:cs typeface="Courier"/>
              </a:rPr>
              <a:t>newPhone</a:t>
            </a:r>
            <a:r>
              <a:rPr lang="en-US" sz="2400" dirty="0" smtClean="0">
                <a:latin typeface="Courier"/>
                <a:cs typeface="Courier"/>
              </a:rPr>
              <a:t>) {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</a:t>
            </a:r>
            <a:r>
              <a:rPr lang="en-US" sz="2400" dirty="0" err="1" smtClean="0">
                <a:latin typeface="Courier"/>
                <a:cs typeface="Courier"/>
              </a:rPr>
              <a:t>IEnumerable</a:t>
            </a:r>
            <a:r>
              <a:rPr lang="en-US" sz="2400" dirty="0" smtClean="0">
                <a:latin typeface="Courier"/>
                <a:cs typeface="Courier"/>
              </a:rPr>
              <a:t>&lt;Phone&gt; </a:t>
            </a:r>
            <a:r>
              <a:rPr lang="en-US" sz="2400" dirty="0" err="1" smtClean="0">
                <a:latin typeface="Courier"/>
                <a:cs typeface="Courier"/>
              </a:rPr>
              <a:t>morePhones</a:t>
            </a:r>
            <a:r>
              <a:rPr lang="en-US" sz="2400" dirty="0" smtClean="0">
                <a:latin typeface="Courier"/>
                <a:cs typeface="Courier"/>
              </a:rPr>
              <a:t> = 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         // create list, or cons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return new Customer(</a:t>
            </a:r>
            <a:r>
              <a:rPr lang="en-US" sz="2400" dirty="0" err="1" smtClean="0">
                <a:solidFill>
                  <a:srgbClr val="FF0000"/>
                </a:solidFill>
                <a:latin typeface="Courier"/>
                <a:cs typeface="Courier"/>
              </a:rPr>
              <a:t>morePhones</a:t>
            </a:r>
            <a:r>
              <a:rPr lang="en-US" sz="2400" dirty="0" smtClean="0">
                <a:latin typeface="Courier"/>
                <a:cs typeface="Courier"/>
              </a:rPr>
              <a:t>, </a:t>
            </a:r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name</a:t>
            </a:r>
            <a:r>
              <a:rPr lang="en-US" sz="2400" dirty="0" smtClean="0">
                <a:latin typeface="Courier"/>
                <a:cs typeface="Courier"/>
              </a:rPr>
              <a:t>, </a:t>
            </a:r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address</a:t>
            </a:r>
            <a:r>
              <a:rPr lang="en-US" sz="2400" dirty="0" smtClean="0">
                <a:latin typeface="Courier"/>
                <a:cs typeface="Courier"/>
              </a:rPr>
              <a:t>, </a:t>
            </a:r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birthday</a:t>
            </a:r>
            <a:r>
              <a:rPr lang="en-US" sz="2400" dirty="0" smtClean="0">
                <a:latin typeface="Courier"/>
                <a:cs typeface="Courier"/>
              </a:rPr>
              <a:t>, </a:t>
            </a:r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cousins</a:t>
            </a:r>
            <a:r>
              <a:rPr lang="en-US" sz="2400" dirty="0" smtClean="0">
                <a:latin typeface="Courier"/>
                <a:cs typeface="Courier"/>
              </a:rPr>
              <a:t>);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}</a:t>
            </a: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905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2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Java: copy on mod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public Customer </a:t>
            </a:r>
            <a:r>
              <a:rPr lang="en-US" sz="2400" dirty="0" err="1">
                <a:latin typeface="Courier"/>
                <a:cs typeface="Courier"/>
              </a:rPr>
              <a:t>a</a:t>
            </a:r>
            <a:r>
              <a:rPr lang="en-US" sz="2400" dirty="0" err="1" smtClean="0">
                <a:latin typeface="Courier"/>
                <a:cs typeface="Courier"/>
              </a:rPr>
              <a:t>ddPhone</a:t>
            </a:r>
            <a:r>
              <a:rPr lang="en-US" sz="2400" dirty="0" smtClean="0">
                <a:latin typeface="Courier"/>
                <a:cs typeface="Courier"/>
              </a:rPr>
              <a:t>(Phone </a:t>
            </a:r>
            <a:r>
              <a:rPr lang="en-US" sz="2400" dirty="0" err="1" smtClean="0">
                <a:latin typeface="Courier"/>
                <a:cs typeface="Courier"/>
              </a:rPr>
              <a:t>newPhone</a:t>
            </a:r>
            <a:r>
              <a:rPr lang="en-US" sz="2400" dirty="0" smtClean="0">
                <a:latin typeface="Courier"/>
                <a:cs typeface="Courier"/>
              </a:rPr>
              <a:t>) {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List&lt;Phone&gt; </a:t>
            </a:r>
            <a:r>
              <a:rPr lang="en-US" sz="2400" dirty="0" err="1" smtClean="0">
                <a:latin typeface="Courier"/>
                <a:cs typeface="Courier"/>
              </a:rPr>
              <a:t>morePhones</a:t>
            </a:r>
            <a:r>
              <a:rPr lang="en-US" sz="2400" dirty="0" smtClean="0">
                <a:latin typeface="Courier"/>
                <a:cs typeface="Courier"/>
              </a:rPr>
              <a:t> = 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         // create list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return new Customer(</a:t>
            </a:r>
            <a:r>
              <a:rPr lang="en-US" sz="2400" dirty="0" err="1" smtClean="0">
                <a:solidFill>
                  <a:srgbClr val="FF0000"/>
                </a:solidFill>
                <a:latin typeface="Courier"/>
                <a:cs typeface="Courier"/>
              </a:rPr>
              <a:t>morePhones</a:t>
            </a:r>
            <a:r>
              <a:rPr lang="en-US" sz="2400" dirty="0" smtClean="0">
                <a:latin typeface="Courier"/>
                <a:cs typeface="Courier"/>
              </a:rPr>
              <a:t>, </a:t>
            </a:r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name</a:t>
            </a:r>
            <a:r>
              <a:rPr lang="en-US" sz="2400" dirty="0" smtClean="0">
                <a:latin typeface="Courier"/>
                <a:cs typeface="Courier"/>
              </a:rPr>
              <a:t>, </a:t>
            </a:r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address</a:t>
            </a:r>
            <a:r>
              <a:rPr lang="en-US" sz="2400" dirty="0" smtClean="0">
                <a:latin typeface="Courier"/>
                <a:cs typeface="Courier"/>
              </a:rPr>
              <a:t>, </a:t>
            </a:r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birthday</a:t>
            </a:r>
            <a:r>
              <a:rPr lang="en-US" sz="2400" dirty="0" smtClean="0">
                <a:latin typeface="Courier"/>
                <a:cs typeface="Courier"/>
              </a:rPr>
              <a:t>, </a:t>
            </a:r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cousins</a:t>
            </a:r>
            <a:r>
              <a:rPr lang="en-US" sz="2400" dirty="0" smtClean="0">
                <a:latin typeface="Courier"/>
                <a:cs typeface="Courier"/>
              </a:rPr>
              <a:t>);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}</a:t>
            </a: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905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12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6">
                <a:lumMod val="60000"/>
                <a:lumOff val="40000"/>
              </a:schemeClr>
            </a:gs>
            <a:gs pos="0">
              <a:srgbClr val="FFFFF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7800" y="152400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talk is brought to you by… the Option type!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685800" y="990600"/>
            <a:ext cx="5363560" cy="3733800"/>
            <a:chOff x="685800" y="990600"/>
            <a:chExt cx="5363560" cy="3733800"/>
          </a:xfrm>
        </p:grpSpPr>
        <p:sp>
          <p:nvSpPr>
            <p:cNvPr id="5" name="TextBox 4"/>
            <p:cNvSpPr txBox="1"/>
            <p:nvPr/>
          </p:nvSpPr>
          <p:spPr>
            <a:xfrm>
              <a:off x="685800" y="1981200"/>
              <a:ext cx="53635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</a:rPr>
                <a:t>NPE</a:t>
              </a:r>
              <a:endParaRPr lang="en-US" sz="9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endParaRPr>
            </a:p>
          </p:txBody>
        </p:sp>
        <p:sp>
          <p:nvSpPr>
            <p:cNvPr id="6" name="&quot;No&quot; Symbol 5"/>
            <p:cNvSpPr/>
            <p:nvPr/>
          </p:nvSpPr>
          <p:spPr>
            <a:xfrm>
              <a:off x="1219200" y="990600"/>
              <a:ext cx="4191000" cy="3733800"/>
            </a:xfrm>
            <a:prstGeom prst="noSmoking">
              <a:avLst/>
            </a:prstGeom>
            <a:solidFill>
              <a:srgbClr val="FF0000">
                <a:alpha val="77000"/>
              </a:srgb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657600" y="2667000"/>
            <a:ext cx="4668796" cy="3924300"/>
            <a:chOff x="2646404" y="1619250"/>
            <a:chExt cx="4668796" cy="3924300"/>
          </a:xfrm>
        </p:grpSpPr>
        <p:sp>
          <p:nvSpPr>
            <p:cNvPr id="9" name="Rectangle 8"/>
            <p:cNvSpPr/>
            <p:nvPr/>
          </p:nvSpPr>
          <p:spPr>
            <a:xfrm>
              <a:off x="3943863" y="1619250"/>
              <a:ext cx="1750541" cy="1600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 smtClean="0"/>
                <a:t>Thing</a:t>
              </a:r>
            </a:p>
            <a:p>
              <a:pPr algn="ctr"/>
              <a:endParaRPr lang="en-US" dirty="0" smtClean="0"/>
            </a:p>
            <a:p>
              <a:pPr algn="ctr"/>
              <a:r>
                <a:rPr lang="en-US" dirty="0" err="1" smtClean="0"/>
                <a:t>doStuff</a:t>
              </a:r>
              <a:r>
                <a:rPr lang="en-US" dirty="0" smtClean="0"/>
                <a:t>()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257800" y="3943350"/>
              <a:ext cx="2057400" cy="1600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 err="1" smtClean="0"/>
                <a:t>NullThing</a:t>
              </a:r>
              <a:endParaRPr lang="en-US" dirty="0" smtClean="0"/>
            </a:p>
            <a:p>
              <a:pPr algn="ctr"/>
              <a:endParaRPr lang="en-US" dirty="0" smtClean="0"/>
            </a:p>
            <a:p>
              <a:pPr algn="ctr"/>
              <a:r>
                <a:rPr lang="en-US" dirty="0" err="1" smtClean="0"/>
                <a:t>doStuff</a:t>
              </a:r>
              <a:r>
                <a:rPr lang="en-US" dirty="0" smtClean="0"/>
                <a:t>() {}</a:t>
              </a:r>
            </a:p>
          </p:txBody>
        </p:sp>
        <p:cxnSp>
          <p:nvCxnSpPr>
            <p:cNvPr id="11" name="Straight Arrow Connector 10"/>
            <p:cNvCxnSpPr>
              <a:stCxn id="10" idx="0"/>
              <a:endCxn id="9" idx="2"/>
            </p:cNvCxnSpPr>
            <p:nvPr/>
          </p:nvCxnSpPr>
          <p:spPr>
            <a:xfrm flipH="1" flipV="1">
              <a:off x="4819134" y="3219450"/>
              <a:ext cx="1467366" cy="7239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2646404" y="3943350"/>
              <a:ext cx="2077995" cy="1600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 err="1" smtClean="0"/>
                <a:t>SomeThing</a:t>
              </a:r>
              <a:endParaRPr lang="en-US" dirty="0" smtClean="0"/>
            </a:p>
            <a:p>
              <a:pPr algn="ctr"/>
              <a:endParaRPr lang="en-US" dirty="0" smtClean="0"/>
            </a:p>
            <a:p>
              <a:pPr algn="ctr"/>
              <a:r>
                <a:rPr lang="en-US" dirty="0" err="1" smtClean="0"/>
                <a:t>doStuff</a:t>
              </a:r>
              <a:r>
                <a:rPr lang="en-US" dirty="0" smtClean="0"/>
                <a:t>() {…}</a:t>
              </a:r>
            </a:p>
          </p:txBody>
        </p:sp>
        <p:cxnSp>
          <p:nvCxnSpPr>
            <p:cNvPr id="13" name="Straight Arrow Connector 12"/>
            <p:cNvCxnSpPr>
              <a:stCxn id="12" idx="0"/>
              <a:endCxn id="9" idx="2"/>
            </p:cNvCxnSpPr>
            <p:nvPr/>
          </p:nvCxnSpPr>
          <p:spPr>
            <a:xfrm flipV="1">
              <a:off x="3685402" y="3219450"/>
              <a:ext cx="1133732" cy="7239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657600" y="2667000"/>
            <a:ext cx="4668796" cy="3924300"/>
            <a:chOff x="2646404" y="1619250"/>
            <a:chExt cx="4668796" cy="3924300"/>
          </a:xfrm>
        </p:grpSpPr>
        <p:sp>
          <p:nvSpPr>
            <p:cNvPr id="15" name="Rectangle 14"/>
            <p:cNvSpPr/>
            <p:nvPr/>
          </p:nvSpPr>
          <p:spPr>
            <a:xfrm>
              <a:off x="3943863" y="1619250"/>
              <a:ext cx="1750541" cy="1600200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dirty="0" smtClean="0"/>
                <a:t>Option&lt;T&gt;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257800" y="3943350"/>
              <a:ext cx="2057400" cy="1600200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dirty="0" smtClean="0"/>
                <a:t>None</a:t>
              </a:r>
            </a:p>
          </p:txBody>
        </p:sp>
        <p:cxnSp>
          <p:nvCxnSpPr>
            <p:cNvPr id="17" name="Straight Arrow Connector 16"/>
            <p:cNvCxnSpPr>
              <a:stCxn id="16" idx="0"/>
              <a:endCxn id="15" idx="2"/>
            </p:cNvCxnSpPr>
            <p:nvPr/>
          </p:nvCxnSpPr>
          <p:spPr>
            <a:xfrm flipH="1" flipV="1">
              <a:off x="4819134" y="3219450"/>
              <a:ext cx="1467366" cy="7239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2646404" y="3943350"/>
              <a:ext cx="2077995" cy="1600200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dirty="0" smtClean="0"/>
                <a:t>Some&lt;T&gt;</a:t>
              </a:r>
            </a:p>
          </p:txBody>
        </p:sp>
        <p:cxnSp>
          <p:nvCxnSpPr>
            <p:cNvPr id="19" name="Straight Arrow Connector 18"/>
            <p:cNvCxnSpPr>
              <a:stCxn id="18" idx="0"/>
              <a:endCxn id="15" idx="2"/>
            </p:cNvCxnSpPr>
            <p:nvPr/>
          </p:nvCxnSpPr>
          <p:spPr>
            <a:xfrm flipV="1">
              <a:off x="3685402" y="3219450"/>
              <a:ext cx="1133732" cy="7239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5792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6">
                <a:lumMod val="60000"/>
                <a:lumOff val="40000"/>
              </a:schemeClr>
            </a:gs>
            <a:gs pos="0">
              <a:srgbClr val="FFFFF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0600" y="5562600"/>
            <a:ext cx="739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… because null is not a valid object reference.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066800" y="3352800"/>
            <a:ext cx="7239000" cy="3048000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Optional&lt;T&gt;</a:t>
            </a:r>
            <a:endParaRPr 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90438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4" t="28493" r="30829" b="43168"/>
          <a:stretch/>
        </p:blipFill>
        <p:spPr bwMode="auto">
          <a:xfrm>
            <a:off x="457200" y="1219200"/>
            <a:ext cx="8185230" cy="3339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2986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9022" y="492550"/>
            <a:ext cx="7772400" cy="1470025"/>
          </a:xfrm>
        </p:spPr>
        <p:txBody>
          <a:bodyPr/>
          <a:lstStyle/>
          <a:p>
            <a:r>
              <a:rPr lang="en-US" dirty="0" smtClean="0"/>
              <a:t>Verbs are people too</a:t>
            </a:r>
            <a:endParaRPr lang="en-US" dirty="0"/>
          </a:p>
        </p:txBody>
      </p:sp>
      <p:pic>
        <p:nvPicPr>
          <p:cNvPr id="5" name="Picture 3" descr="C:\Users\jessitron\Documents\Dell WebCam Central\Snap Photos\120306-22175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8" t="2838" b="24730"/>
          <a:stretch/>
        </p:blipFill>
        <p:spPr bwMode="auto">
          <a:xfrm>
            <a:off x="2079978" y="1914439"/>
            <a:ext cx="4670854" cy="331161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89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438400"/>
            <a:ext cx="8229600" cy="1219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Functions are values. </a:t>
            </a:r>
          </a:p>
          <a:p>
            <a:pPr marL="0" indent="0" algn="ctr">
              <a:buNone/>
            </a:pPr>
            <a:r>
              <a:rPr lang="en-US" dirty="0" smtClean="0"/>
              <a:t>Pass ‘</a:t>
            </a:r>
            <a:r>
              <a:rPr lang="en-US" dirty="0" err="1" smtClean="0"/>
              <a:t>em</a:t>
            </a:r>
            <a:r>
              <a:rPr lang="en-US" dirty="0" smtClean="0"/>
              <a:t> around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69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already do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221163"/>
          </a:xfrm>
        </p:spPr>
        <p:txBody>
          <a:bodyPr/>
          <a:lstStyle/>
          <a:p>
            <a:r>
              <a:rPr lang="en-US" dirty="0" smtClean="0"/>
              <a:t>Strategy pattern</a:t>
            </a:r>
          </a:p>
          <a:p>
            <a:r>
              <a:rPr lang="en-US" dirty="0" smtClean="0"/>
              <a:t>Command pattern</a:t>
            </a:r>
          </a:p>
          <a:p>
            <a:r>
              <a:rPr lang="en-US" dirty="0" smtClean="0"/>
              <a:t>Callbacks</a:t>
            </a:r>
          </a:p>
        </p:txBody>
      </p:sp>
      <p:sp>
        <p:nvSpPr>
          <p:cNvPr id="4" name="Oval 3"/>
          <p:cNvSpPr/>
          <p:nvPr/>
        </p:nvSpPr>
        <p:spPr>
          <a:xfrm>
            <a:off x="7086600" y="3048000"/>
            <a:ext cx="1371600" cy="106680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91000" y="3581400"/>
            <a:ext cx="1219200" cy="144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What</a:t>
            </a:r>
            <a:endParaRPr lang="en-US" dirty="0"/>
          </a:p>
        </p:txBody>
      </p:sp>
      <p:cxnSp>
        <p:nvCxnSpPr>
          <p:cNvPr id="9" name="Curved Connector 8"/>
          <p:cNvCxnSpPr>
            <a:stCxn id="4" idx="2"/>
            <a:endCxn id="5" idx="3"/>
          </p:cNvCxnSpPr>
          <p:nvPr/>
        </p:nvCxnSpPr>
        <p:spPr>
          <a:xfrm rot="10800000" flipV="1">
            <a:off x="5410200" y="3581400"/>
            <a:ext cx="1676400" cy="72390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206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already do it</a:t>
            </a:r>
            <a:endParaRPr lang="en-US" dirty="0"/>
          </a:p>
        </p:txBody>
      </p:sp>
      <p:pic>
        <p:nvPicPr>
          <p:cNvPr id="14338" name="Picture 2" descr="https://encrypted-tbn3.google.com/images?q=tbn:ANd9GcQ1Bd8gNng22LuR5s6NH2qmYEp1nNB2oRoEPJJz3iIj4R6EdbBYb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1242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4876800" y="1992527"/>
            <a:ext cx="2819400" cy="1143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Curved Connector 7"/>
          <p:cNvCxnSpPr>
            <a:stCxn id="6" idx="2"/>
          </p:cNvCxnSpPr>
          <p:nvPr/>
        </p:nvCxnSpPr>
        <p:spPr>
          <a:xfrm rot="10800000" flipV="1">
            <a:off x="4114800" y="2564026"/>
            <a:ext cx="762000" cy="788773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48000" y="2743200"/>
            <a:ext cx="1414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</a:t>
            </a:r>
            <a:r>
              <a:rPr lang="en-US" dirty="0" err="1" smtClean="0"/>
              <a:t>nClick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181600" y="24384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release (        )</a:t>
            </a:r>
            <a:endParaRPr lang="en-US" dirty="0"/>
          </a:p>
        </p:txBody>
      </p:sp>
      <p:pic>
        <p:nvPicPr>
          <p:cNvPr id="14" name="Picture 12" descr="http://greenfield.fortunecity.com/tiger/6/pics/tigerkin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84" y="2076676"/>
            <a:ext cx="701887" cy="91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3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7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point?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0"/>
            <a:ext cx="8229600" cy="38401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Passing around instructions is useful.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85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Function types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3886200"/>
            <a:ext cx="563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Scala</a:t>
            </a:r>
            <a:r>
              <a:rPr lang="en-US" sz="2400" dirty="0" smtClean="0"/>
              <a:t>: </a:t>
            </a:r>
            <a:r>
              <a:rPr lang="en-US" sz="2400" dirty="0" smtClean="0">
                <a:solidFill>
                  <a:schemeClr val="tx2"/>
                </a:solidFill>
              </a:rPr>
              <a:t>Integer</a:t>
            </a:r>
            <a:r>
              <a:rPr lang="en-US" sz="2400" dirty="0" smtClean="0"/>
              <a:t> =&gt; </a:t>
            </a:r>
            <a:r>
              <a:rPr lang="en-US" sz="2400" dirty="0" smtClean="0">
                <a:solidFill>
                  <a:schemeClr val="accent4"/>
                </a:solidFill>
              </a:rPr>
              <a:t>String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2000" y="2057400"/>
            <a:ext cx="67056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Java: Runnable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Callable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Function&lt;</a:t>
            </a:r>
            <a:r>
              <a:rPr lang="en-US" sz="2400" dirty="0" smtClean="0">
                <a:solidFill>
                  <a:srgbClr val="465E9C"/>
                </a:solidFill>
              </a:rPr>
              <a:t>Integer</a:t>
            </a:r>
            <a:r>
              <a:rPr lang="en-US" sz="2400" dirty="0" smtClean="0"/>
              <a:t>, 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String</a:t>
            </a:r>
            <a:r>
              <a:rPr lang="en-US" sz="2400" dirty="0" smtClean="0"/>
              <a:t>&gt;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3175000"/>
            <a:ext cx="1403648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36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Function types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38400" y="4191000"/>
            <a:ext cx="563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F#: </a:t>
            </a:r>
            <a:r>
              <a:rPr lang="en-US" sz="2400" dirty="0" smtClean="0">
                <a:solidFill>
                  <a:schemeClr val="tx2"/>
                </a:solidFill>
              </a:rPr>
              <a:t>string</a:t>
            </a:r>
            <a:r>
              <a:rPr lang="en-US" sz="2400" dirty="0" smtClean="0"/>
              <a:t> -&gt; </a:t>
            </a:r>
            <a:r>
              <a:rPr lang="en-US" sz="2400" dirty="0" err="1" smtClean="0">
                <a:solidFill>
                  <a:srgbClr val="465E9C"/>
                </a:solidFill>
              </a:rPr>
              <a:t>int</a:t>
            </a:r>
            <a:r>
              <a:rPr lang="en-US" sz="2400" dirty="0" smtClean="0">
                <a:solidFill>
                  <a:srgbClr val="465E9C"/>
                </a:solidFill>
              </a:rPr>
              <a:t> </a:t>
            </a:r>
            <a:r>
              <a:rPr lang="en-US" sz="2400" dirty="0" smtClean="0"/>
              <a:t>-&gt; </a:t>
            </a:r>
            <a:r>
              <a:rPr lang="en-US" sz="2400" dirty="0" smtClean="0">
                <a:solidFill>
                  <a:schemeClr val="accent4"/>
                </a:solidFill>
              </a:rPr>
              <a:t>string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81200" y="2667000"/>
            <a:ext cx="563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dirty="0" smtClean="0"/>
              <a:t>#: </a:t>
            </a:r>
            <a:r>
              <a:rPr lang="en-US" sz="2400" dirty="0" err="1" smtClean="0"/>
              <a:t>Func</a:t>
            </a:r>
            <a:r>
              <a:rPr lang="en-US" sz="2400" dirty="0" smtClean="0"/>
              <a:t>&lt;</a:t>
            </a:r>
            <a:r>
              <a:rPr lang="en-US" sz="2400" dirty="0" smtClean="0">
                <a:solidFill>
                  <a:srgbClr val="465E9C"/>
                </a:solidFill>
              </a:rPr>
              <a:t>string</a:t>
            </a:r>
            <a:r>
              <a:rPr lang="en-US" sz="2400" dirty="0" smtClean="0"/>
              <a:t>, </a:t>
            </a:r>
            <a:r>
              <a:rPr lang="en-US" sz="2400" dirty="0" err="1" smtClean="0">
                <a:solidFill>
                  <a:srgbClr val="465E9C"/>
                </a:solidFill>
              </a:rPr>
              <a:t>int</a:t>
            </a:r>
            <a:r>
              <a:rPr lang="en-US" sz="2400" dirty="0" smtClean="0"/>
              <a:t>, 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string</a:t>
            </a:r>
            <a:r>
              <a:rPr lang="en-US" sz="2400" dirty="0" smtClean="0"/>
              <a:t>&gt;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981200"/>
            <a:ext cx="929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dirty="0" smtClean="0"/>
              <a:t>#: public delegate </a:t>
            </a:r>
            <a:r>
              <a:rPr lang="en-US" sz="2400" dirty="0" smtClean="0">
                <a:solidFill>
                  <a:srgbClr val="4B7D2C"/>
                </a:solidFill>
              </a:rPr>
              <a:t>string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/>
              <a:t>CustomDelegate</a:t>
            </a:r>
            <a:r>
              <a:rPr lang="en-US" sz="2400" dirty="0" smtClean="0"/>
              <a:t>(</a:t>
            </a:r>
            <a:r>
              <a:rPr lang="en-US" sz="2400" dirty="0" smtClean="0">
                <a:solidFill>
                  <a:schemeClr val="tx2"/>
                </a:solidFill>
              </a:rPr>
              <a:t>string</a:t>
            </a:r>
            <a:r>
              <a:rPr lang="en-US" sz="2400" dirty="0" smtClean="0"/>
              <a:t> s, </a:t>
            </a:r>
            <a:r>
              <a:rPr lang="en-US" sz="2400" dirty="0" err="1" smtClean="0">
                <a:solidFill>
                  <a:srgbClr val="465E9C"/>
                </a:solidFill>
              </a:rPr>
              <a:t>int</a:t>
            </a:r>
            <a:r>
              <a:rPr lang="en-US" sz="2400" dirty="0" smtClean="0">
                <a:solidFill>
                  <a:srgbClr val="465E9C"/>
                </a:solidFill>
              </a:rPr>
              <a:t> </a:t>
            </a:r>
            <a:r>
              <a:rPr lang="en-US" sz="2400" dirty="0" err="1" smtClean="0"/>
              <a:t>i</a:t>
            </a:r>
            <a:r>
              <a:rPr lang="en-US" sz="2400" dirty="0" smtClean="0"/>
              <a:t>);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43000" y="3429000"/>
            <a:ext cx="670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Java: Function&lt;</a:t>
            </a:r>
            <a:r>
              <a:rPr lang="en-US" sz="2400" dirty="0" smtClean="0">
                <a:solidFill>
                  <a:srgbClr val="465E9C"/>
                </a:solidFill>
              </a:rPr>
              <a:t>Integer</a:t>
            </a:r>
            <a:r>
              <a:rPr lang="en-US" sz="2400" dirty="0" smtClean="0"/>
              <a:t>, 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String</a:t>
            </a:r>
            <a:r>
              <a:rPr lang="en-US" sz="2400" dirty="0" smtClean="0"/>
              <a:t>&gt;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3200400"/>
            <a:ext cx="1403648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32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25120"/>
            <a:ext cx="71628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905000"/>
            <a:ext cx="9296400" cy="3992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class </a:t>
            </a:r>
            <a:r>
              <a:rPr lang="en-US" sz="2400" dirty="0" err="1" smtClean="0">
                <a:latin typeface="Courier"/>
                <a:cs typeface="Courier"/>
              </a:rPr>
              <a:t>CostInflation</a:t>
            </a:r>
            <a:r>
              <a:rPr lang="en-US" sz="2400" dirty="0" smtClean="0">
                <a:latin typeface="Courier"/>
                <a:cs typeface="Courier"/>
              </a:rPr>
              <a:t> implements </a:t>
            </a:r>
            <a:r>
              <a:rPr lang="en-US" sz="2400" dirty="0" err="1" smtClean="0">
                <a:latin typeface="Courier"/>
                <a:cs typeface="Courier"/>
              </a:rPr>
              <a:t>FunctionOverTime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{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public float </a:t>
            </a:r>
            <a:r>
              <a:rPr lang="en-US" sz="2400" dirty="0" err="1" smtClean="0">
                <a:latin typeface="Courier"/>
                <a:cs typeface="Courier"/>
              </a:rPr>
              <a:t>valueAt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int</a:t>
            </a:r>
            <a:r>
              <a:rPr lang="en-US" sz="2400" dirty="0" smtClean="0">
                <a:latin typeface="Courier"/>
                <a:cs typeface="Courier"/>
              </a:rPr>
              <a:t> t) {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return // some calculated value;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601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25120"/>
            <a:ext cx="71628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Scala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05000"/>
            <a:ext cx="8534400" cy="3992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 smtClean="0">
                <a:latin typeface="Courier"/>
                <a:cs typeface="Courier"/>
              </a:rPr>
              <a:t>val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costInflation</a:t>
            </a:r>
            <a:r>
              <a:rPr lang="en-US" sz="2400" dirty="0" smtClean="0">
                <a:latin typeface="Courier"/>
                <a:cs typeface="Courier"/>
              </a:rPr>
              <a:t> = Variable (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“Cost Inflation”, </a:t>
            </a:r>
            <a:r>
              <a:rPr lang="en-US" sz="2400" dirty="0" smtClean="0">
                <a:solidFill>
                  <a:srgbClr val="64A73B"/>
                </a:solidFill>
                <a:latin typeface="Courier"/>
                <a:cs typeface="Courier"/>
              </a:rPr>
              <a:t>t </a:t>
            </a:r>
            <a:r>
              <a:rPr lang="en-US" sz="2400" dirty="0">
                <a:solidFill>
                  <a:srgbClr val="64A73B"/>
                </a:solidFill>
                <a:latin typeface="Courier"/>
                <a:cs typeface="Courier"/>
              </a:rPr>
              <a:t>=</a:t>
            </a:r>
            <a:r>
              <a:rPr lang="en-US" sz="2400" dirty="0" smtClean="0">
                <a:solidFill>
                  <a:srgbClr val="64A73B"/>
                </a:solidFill>
                <a:latin typeface="Courier"/>
                <a:cs typeface="Courier"/>
              </a:rPr>
              <a:t>&gt; </a:t>
            </a:r>
            <a:r>
              <a:rPr lang="en-US" sz="2400" dirty="0" err="1" smtClean="0">
                <a:solidFill>
                  <a:srgbClr val="64A73B"/>
                </a:solidFill>
                <a:latin typeface="Courier"/>
                <a:cs typeface="Courier"/>
              </a:rPr>
              <a:t>Math.pow</a:t>
            </a:r>
            <a:r>
              <a:rPr lang="en-US" sz="2400" dirty="0" smtClean="0">
                <a:solidFill>
                  <a:srgbClr val="64A73B"/>
                </a:solidFill>
                <a:latin typeface="Courier"/>
                <a:cs typeface="Courier"/>
              </a:rPr>
              <a:t>(1.15,t)</a:t>
            </a:r>
            <a:r>
              <a:rPr lang="en-US" sz="2400" dirty="0" smtClean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let </a:t>
            </a:r>
            <a:r>
              <a:rPr lang="en-US" sz="2400" dirty="0" err="1" smtClean="0">
                <a:latin typeface="Courier"/>
                <a:cs typeface="Courier"/>
              </a:rPr>
              <a:t>seasonalVolume</a:t>
            </a:r>
            <a:r>
              <a:rPr lang="en-US" sz="2400" dirty="0" smtClean="0">
                <a:latin typeface="Courier"/>
                <a:cs typeface="Courier"/>
              </a:rPr>
              <a:t> = Array(0.95,0.99,1.01,…</a:t>
            </a:r>
            <a:r>
              <a:rPr lang="en-US" sz="2400" dirty="0">
                <a:latin typeface="Courier"/>
                <a:cs typeface="Courier"/>
              </a:rPr>
              <a:t>)</a:t>
            </a:r>
            <a:endParaRPr lang="en-US" sz="2400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let </a:t>
            </a:r>
            <a:r>
              <a:rPr lang="en-US" sz="2400" dirty="0" err="1" smtClean="0">
                <a:latin typeface="Courier"/>
                <a:cs typeface="Courier"/>
              </a:rPr>
              <a:t>seasonalAdjustment</a:t>
            </a:r>
            <a:r>
              <a:rPr lang="en-US" sz="2400" dirty="0" smtClean="0">
                <a:latin typeface="Courier"/>
                <a:cs typeface="Courier"/>
              </a:rPr>
              <a:t> = Variable(“Season”,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  </a:t>
            </a:r>
            <a:r>
              <a:rPr lang="en-US" sz="2400" dirty="0" smtClean="0">
                <a:solidFill>
                  <a:srgbClr val="64A73B"/>
                </a:solidFill>
                <a:latin typeface="Courier"/>
                <a:cs typeface="Courier"/>
              </a:rPr>
              <a:t> t </a:t>
            </a:r>
            <a:r>
              <a:rPr lang="en-US" sz="2400" dirty="0">
                <a:solidFill>
                  <a:srgbClr val="64A73B"/>
                </a:solidFill>
                <a:latin typeface="Courier"/>
                <a:cs typeface="Courier"/>
              </a:rPr>
              <a:t>=</a:t>
            </a:r>
            <a:r>
              <a:rPr lang="en-US" sz="2400" dirty="0" smtClean="0">
                <a:solidFill>
                  <a:srgbClr val="64A73B"/>
                </a:solidFill>
                <a:latin typeface="Courier"/>
                <a:cs typeface="Courier"/>
              </a:rPr>
              <a:t>&gt; </a:t>
            </a:r>
            <a:r>
              <a:rPr lang="en-US" sz="2400" dirty="0" err="1" smtClean="0">
                <a:solidFill>
                  <a:srgbClr val="64A73B"/>
                </a:solidFill>
                <a:latin typeface="Courier"/>
                <a:cs typeface="Courier"/>
              </a:rPr>
              <a:t>seasonalVolume</a:t>
            </a:r>
            <a:r>
              <a:rPr lang="en-US" sz="2400" dirty="0" smtClean="0">
                <a:solidFill>
                  <a:srgbClr val="64A73B"/>
                </a:solidFill>
                <a:latin typeface="Courier"/>
                <a:cs typeface="Courier"/>
              </a:rPr>
              <a:t>(t)</a:t>
            </a:r>
            <a:r>
              <a:rPr lang="en-US" sz="2400" dirty="0" smtClean="0">
                <a:latin typeface="Courier"/>
                <a:cs typeface="Courier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74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25120"/>
            <a:ext cx="71628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F#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05000"/>
            <a:ext cx="8534400" cy="3992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let </a:t>
            </a:r>
            <a:r>
              <a:rPr lang="en-US" sz="2400" dirty="0" err="1" smtClean="0">
                <a:latin typeface="Courier"/>
                <a:cs typeface="Courier"/>
              </a:rPr>
              <a:t>costInflation</a:t>
            </a:r>
            <a:r>
              <a:rPr lang="en-US" sz="2400" dirty="0" smtClean="0">
                <a:latin typeface="Courier"/>
                <a:cs typeface="Courier"/>
              </a:rPr>
              <a:t> = Variable (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“Cost Inflation”, </a:t>
            </a:r>
            <a:r>
              <a:rPr lang="en-US" sz="2400" dirty="0" smtClean="0">
                <a:solidFill>
                  <a:srgbClr val="64A73B"/>
                </a:solidFill>
                <a:latin typeface="Courier"/>
                <a:cs typeface="Courier"/>
              </a:rPr>
              <a:t>fun t -&gt; </a:t>
            </a:r>
            <a:r>
              <a:rPr lang="en-US" sz="2400" dirty="0" err="1" smtClean="0">
                <a:solidFill>
                  <a:srgbClr val="64A73B"/>
                </a:solidFill>
                <a:latin typeface="Courier"/>
                <a:cs typeface="Courier"/>
              </a:rPr>
              <a:t>pown</a:t>
            </a:r>
            <a:r>
              <a:rPr lang="en-US" sz="2400" dirty="0" smtClean="0">
                <a:solidFill>
                  <a:srgbClr val="64A73B"/>
                </a:solidFill>
                <a:latin typeface="Courier"/>
                <a:cs typeface="Courier"/>
              </a:rPr>
              <a:t> 1.15 t</a:t>
            </a:r>
            <a:r>
              <a:rPr lang="en-US" sz="2400" dirty="0" smtClean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let </a:t>
            </a:r>
            <a:r>
              <a:rPr lang="en-US" sz="2400" dirty="0" err="1" smtClean="0">
                <a:latin typeface="Courier"/>
                <a:cs typeface="Courier"/>
              </a:rPr>
              <a:t>seasonalVolume</a:t>
            </a:r>
            <a:r>
              <a:rPr lang="en-US" sz="2400" dirty="0" smtClean="0">
                <a:latin typeface="Courier"/>
                <a:cs typeface="Courier"/>
              </a:rPr>
              <a:t> = [| 0.95</a:t>
            </a:r>
            <a:r>
              <a:rPr lang="en-US" sz="2400" dirty="0">
                <a:latin typeface="Courier"/>
                <a:cs typeface="Courier"/>
              </a:rPr>
              <a:t>;</a:t>
            </a:r>
            <a:r>
              <a:rPr lang="en-US" sz="2400" dirty="0" smtClean="0">
                <a:latin typeface="Courier"/>
                <a:cs typeface="Courier"/>
              </a:rPr>
              <a:t> 0.99; 1.01,…|]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let </a:t>
            </a:r>
            <a:r>
              <a:rPr lang="en-US" sz="2400" dirty="0" err="1" smtClean="0">
                <a:latin typeface="Courier"/>
                <a:cs typeface="Courier"/>
              </a:rPr>
              <a:t>seasonalAdjustment</a:t>
            </a:r>
            <a:r>
              <a:rPr lang="en-US" sz="2400" dirty="0" smtClean="0">
                <a:latin typeface="Courier"/>
                <a:cs typeface="Courier"/>
              </a:rPr>
              <a:t> = Variable(“Season”,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fun t -&gt; </a:t>
            </a:r>
            <a:r>
              <a:rPr lang="en-US" sz="2400" dirty="0" err="1" smtClean="0">
                <a:solidFill>
                  <a:srgbClr val="64A73B"/>
                </a:solidFill>
                <a:latin typeface="Courier"/>
                <a:cs typeface="Courier"/>
              </a:rPr>
              <a:t>seasonalVolume</a:t>
            </a:r>
            <a:r>
              <a:rPr lang="en-US" sz="2400" dirty="0" smtClean="0">
                <a:solidFill>
                  <a:srgbClr val="64A73B"/>
                </a:solidFill>
                <a:latin typeface="Courier"/>
                <a:cs typeface="Courier"/>
              </a:rPr>
              <a:t>.[t % 12]</a:t>
            </a:r>
            <a:r>
              <a:rPr lang="en-US" sz="2400" dirty="0" smtClean="0">
                <a:latin typeface="Courier"/>
                <a:cs typeface="Courier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Programming paradigms</a:t>
            </a:r>
            <a:endParaRPr lang="en-US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84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Imperative</a:t>
            </a:r>
          </a:p>
          <a:p>
            <a:r>
              <a:rPr lang="en-US" dirty="0" smtClean="0"/>
              <a:t>Procedural</a:t>
            </a:r>
          </a:p>
          <a:p>
            <a:r>
              <a:rPr lang="en-US" dirty="0" smtClean="0"/>
              <a:t>Object-Oriented</a:t>
            </a:r>
          </a:p>
          <a:p>
            <a:r>
              <a:rPr lang="en-US" dirty="0" smtClean="0"/>
              <a:t>Functional</a:t>
            </a:r>
          </a:p>
          <a:p>
            <a:r>
              <a:rPr lang="en-US" dirty="0" smtClean="0"/>
              <a:t>Aspect-oriented</a:t>
            </a:r>
          </a:p>
          <a:p>
            <a:r>
              <a:rPr lang="en-US" dirty="0" smtClean="0"/>
              <a:t>Logic</a:t>
            </a:r>
          </a:p>
        </p:txBody>
      </p:sp>
    </p:spTree>
    <p:extLst>
      <p:ext uri="{BB962C8B-B14F-4D97-AF65-F5344CB8AC3E}">
        <p14:creationId xmlns:p14="http://schemas.microsoft.com/office/powerpoint/2010/main" val="645141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25120"/>
            <a:ext cx="7162800" cy="1143000"/>
          </a:xfrm>
        </p:spPr>
        <p:txBody>
          <a:bodyPr>
            <a:normAutofit/>
          </a:bodyPr>
          <a:lstStyle/>
          <a:p>
            <a:r>
              <a:rPr lang="en-US" dirty="0"/>
              <a:t>C</a:t>
            </a:r>
            <a:r>
              <a:rPr lang="en-US" dirty="0" smtClean="0"/>
              <a:t>#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28800"/>
            <a:ext cx="8534400" cy="3992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private </a:t>
            </a:r>
            <a:r>
              <a:rPr lang="en-US" sz="2400" dirty="0" err="1">
                <a:latin typeface="Courier"/>
                <a:cs typeface="Courier"/>
              </a:rPr>
              <a:t>readonly</a:t>
            </a: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Func</a:t>
            </a:r>
            <a:r>
              <a:rPr lang="en-US" sz="2400" dirty="0">
                <a:latin typeface="Courier"/>
                <a:cs typeface="Courier"/>
              </a:rPr>
              <a:t>&lt;</a:t>
            </a:r>
            <a:r>
              <a:rPr lang="en-US" sz="2400" dirty="0" err="1">
                <a:latin typeface="Courier"/>
                <a:cs typeface="Courier"/>
              </a:rPr>
              <a:t>int</a:t>
            </a:r>
            <a:r>
              <a:rPr lang="en-US" sz="2400" dirty="0">
                <a:latin typeface="Courier"/>
                <a:cs typeface="Courier"/>
              </a:rPr>
              <a:t>, double&gt; </a:t>
            </a:r>
            <a:r>
              <a:rPr lang="en-US" sz="2400" dirty="0" err="1" smtClean="0">
                <a:latin typeface="Courier"/>
                <a:cs typeface="Courier"/>
              </a:rPr>
              <a:t>calc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public </a:t>
            </a:r>
            <a:r>
              <a:rPr lang="en-US" sz="2400" dirty="0" err="1">
                <a:latin typeface="Courier"/>
                <a:cs typeface="Courier"/>
              </a:rPr>
              <a:t>Func</a:t>
            </a:r>
            <a:r>
              <a:rPr lang="en-US" sz="2400" dirty="0">
                <a:latin typeface="Courier"/>
                <a:cs typeface="Courier"/>
              </a:rPr>
              <a:t>&lt;</a:t>
            </a:r>
            <a:r>
              <a:rPr lang="en-US" sz="2400" dirty="0" err="1">
                <a:latin typeface="Courier"/>
                <a:cs typeface="Courier"/>
              </a:rPr>
              <a:t>int</a:t>
            </a:r>
            <a:r>
              <a:rPr lang="en-US" sz="2400" dirty="0">
                <a:latin typeface="Courier"/>
                <a:cs typeface="Courier"/>
              </a:rPr>
              <a:t>, double&gt; </a:t>
            </a:r>
            <a:r>
              <a:rPr lang="en-US" sz="2400" dirty="0" err="1">
                <a:latin typeface="Courier"/>
                <a:cs typeface="Courier"/>
              </a:rPr>
              <a:t>ValueAt</a:t>
            </a: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 get { return </a:t>
            </a:r>
            <a:r>
              <a:rPr lang="en-US" sz="2400" dirty="0" err="1" smtClean="0">
                <a:latin typeface="Courier"/>
                <a:cs typeface="Courier"/>
              </a:rPr>
              <a:t>calc</a:t>
            </a:r>
            <a:r>
              <a:rPr lang="en-US" sz="2400" dirty="0" smtClean="0">
                <a:latin typeface="Courier"/>
                <a:cs typeface="Courier"/>
              </a:rPr>
              <a:t>; </a:t>
            </a:r>
            <a:r>
              <a:rPr lang="en-US" sz="2400" dirty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}</a:t>
            </a: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9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25120"/>
            <a:ext cx="7162800" cy="1143000"/>
          </a:xfrm>
        </p:spPr>
        <p:txBody>
          <a:bodyPr>
            <a:normAutofit/>
          </a:bodyPr>
          <a:lstStyle/>
          <a:p>
            <a:r>
              <a:rPr lang="en-US" dirty="0"/>
              <a:t>C</a:t>
            </a:r>
            <a:r>
              <a:rPr lang="en-US" dirty="0" smtClean="0"/>
              <a:t>#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05000"/>
            <a:ext cx="8534400" cy="3992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 smtClean="0">
                <a:latin typeface="Courier"/>
                <a:cs typeface="Courier"/>
              </a:rPr>
              <a:t>var</a:t>
            </a:r>
            <a:r>
              <a:rPr lang="en-US" sz="2400" dirty="0" smtClean="0">
                <a:latin typeface="Courier"/>
                <a:cs typeface="Courier"/>
              </a:rPr>
              <a:t> inflation = new Variable(“Inflation”,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</a:t>
            </a:r>
            <a:r>
              <a:rPr lang="en-US" sz="2400" dirty="0" smtClean="0">
                <a:solidFill>
                  <a:srgbClr val="64A73B"/>
                </a:solidFill>
                <a:latin typeface="Courier"/>
                <a:cs typeface="Courier"/>
              </a:rPr>
              <a:t>t =&gt; </a:t>
            </a:r>
            <a:r>
              <a:rPr lang="en-US" sz="2400" dirty="0" err="1" smtClean="0">
                <a:solidFill>
                  <a:srgbClr val="64A73B"/>
                </a:solidFill>
                <a:latin typeface="Courier"/>
                <a:cs typeface="Courier"/>
              </a:rPr>
              <a:t>Math.Pow</a:t>
            </a:r>
            <a:r>
              <a:rPr lang="en-US" sz="2400" dirty="0" smtClean="0">
                <a:solidFill>
                  <a:srgbClr val="64A73B"/>
                </a:solidFill>
                <a:latin typeface="Courier"/>
                <a:cs typeface="Courier"/>
              </a:rPr>
              <a:t>(1.15,t)</a:t>
            </a:r>
            <a:r>
              <a:rPr lang="en-US" sz="2400" dirty="0" smtClean="0">
                <a:latin typeface="Courier"/>
                <a:cs typeface="Courier"/>
              </a:rPr>
              <a:t>);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err="1" smtClean="0">
                <a:latin typeface="Courier"/>
                <a:cs typeface="Courier"/>
              </a:rPr>
              <a:t>inflation.ValueAt</a:t>
            </a:r>
            <a:r>
              <a:rPr lang="en-US" sz="2400" dirty="0" smtClean="0">
                <a:latin typeface="Courier"/>
                <a:cs typeface="Courier"/>
              </a:rPr>
              <a:t>(3);</a:t>
            </a: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5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25120"/>
            <a:ext cx="71628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905000"/>
            <a:ext cx="8991600" cy="39925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Courier"/>
                <a:cs typeface="Courier"/>
              </a:rPr>
              <a:t>Variable inflation = new Variable  (“Inflation”, </a:t>
            </a:r>
          </a:p>
          <a:p>
            <a:pPr marL="0" indent="0">
              <a:buNone/>
            </a:pPr>
            <a:r>
              <a:rPr lang="en-US" sz="2800" dirty="0">
                <a:latin typeface="Courier"/>
                <a:cs typeface="Courier"/>
              </a:rPr>
              <a:t> </a:t>
            </a:r>
            <a:r>
              <a:rPr lang="en-US" sz="2800" dirty="0" smtClean="0">
                <a:latin typeface="Courier"/>
                <a:cs typeface="Courier"/>
              </a:rPr>
              <a:t>  new Function&lt;Integer, Double&gt;() {</a:t>
            </a:r>
          </a:p>
          <a:p>
            <a:pPr marL="0" indent="0">
              <a:buNone/>
            </a:pPr>
            <a:r>
              <a:rPr lang="en-US" sz="2800" dirty="0" smtClean="0">
                <a:latin typeface="Courier"/>
                <a:cs typeface="Courier"/>
              </a:rPr>
              <a:t>     @Override</a:t>
            </a:r>
          </a:p>
          <a:p>
            <a:pPr marL="0" indent="0">
              <a:buNone/>
            </a:pPr>
            <a:r>
              <a:rPr lang="en-US" sz="2800" dirty="0">
                <a:latin typeface="Courier"/>
                <a:cs typeface="Courier"/>
              </a:rPr>
              <a:t> </a:t>
            </a:r>
            <a:r>
              <a:rPr lang="en-US" sz="2800" dirty="0" smtClean="0">
                <a:latin typeface="Courier"/>
                <a:cs typeface="Courier"/>
              </a:rPr>
              <a:t>    public Double apply(Integer input) </a:t>
            </a:r>
            <a:r>
              <a:rPr lang="en-US" sz="2800" dirty="0" smtClean="0">
                <a:latin typeface="Courier"/>
                <a:cs typeface="Courier"/>
              </a:rPr>
              <a:t>    </a:t>
            </a:r>
          </a:p>
          <a:p>
            <a:pPr marL="0" indent="0">
              <a:buNone/>
            </a:pPr>
            <a:r>
              <a:rPr lang="en-US" sz="2800" dirty="0">
                <a:latin typeface="Courier"/>
                <a:cs typeface="Courier"/>
              </a:rPr>
              <a:t> </a:t>
            </a:r>
            <a:r>
              <a:rPr lang="en-US" sz="2800" dirty="0" smtClean="0">
                <a:latin typeface="Courier"/>
                <a:cs typeface="Courier"/>
              </a:rPr>
              <a:t>    </a:t>
            </a:r>
            <a:r>
              <a:rPr lang="en-US" sz="2800" dirty="0" smtClean="0">
                <a:latin typeface="Courier"/>
                <a:cs typeface="Courier"/>
              </a:rPr>
              <a:t>{</a:t>
            </a:r>
            <a:endParaRPr lang="en-US" sz="28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800" dirty="0">
                <a:latin typeface="Courier"/>
                <a:cs typeface="Courier"/>
              </a:rPr>
              <a:t> </a:t>
            </a:r>
            <a:r>
              <a:rPr lang="en-US" sz="2800" dirty="0" smtClean="0">
                <a:latin typeface="Courier"/>
                <a:cs typeface="Courier"/>
              </a:rPr>
              <a:t>      return </a:t>
            </a:r>
            <a:r>
              <a:rPr lang="en-US" sz="2800" dirty="0" err="1" smtClean="0">
                <a:solidFill>
                  <a:schemeClr val="accent4"/>
                </a:solidFill>
                <a:latin typeface="Courier"/>
                <a:cs typeface="Courier"/>
              </a:rPr>
              <a:t>Math.pow</a:t>
            </a:r>
            <a:r>
              <a:rPr lang="en-US" sz="2800" dirty="0" smtClean="0">
                <a:solidFill>
                  <a:schemeClr val="accent4"/>
                </a:solidFill>
                <a:latin typeface="Courier"/>
                <a:cs typeface="Courier"/>
              </a:rPr>
              <a:t>(1.15, input)</a:t>
            </a:r>
            <a:r>
              <a:rPr lang="en-US" sz="2800" dirty="0" smtClean="0">
                <a:latin typeface="Courier"/>
                <a:cs typeface="Courier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latin typeface="Courier"/>
                <a:cs typeface="Courier"/>
              </a:rPr>
              <a:t> </a:t>
            </a:r>
            <a:r>
              <a:rPr lang="en-US" sz="2800" dirty="0" smtClean="0">
                <a:latin typeface="Courier"/>
                <a:cs typeface="Courier"/>
              </a:rPr>
              <a:t>    }</a:t>
            </a:r>
          </a:p>
          <a:p>
            <a:pPr marL="0" indent="0">
              <a:buNone/>
            </a:pPr>
            <a:r>
              <a:rPr lang="en-US" sz="2800" dirty="0" smtClean="0">
                <a:latin typeface="Courier"/>
                <a:cs typeface="Courier"/>
              </a:rPr>
              <a:t>   });</a:t>
            </a:r>
            <a:endParaRPr lang="en-US" sz="2800" dirty="0"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78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25120"/>
            <a:ext cx="71628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Java 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05000"/>
            <a:ext cx="8534400" cy="3992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Variable inflation = new Variable  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  (“Inflation”, 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	t =&gt; </a:t>
            </a:r>
            <a:r>
              <a:rPr lang="en-US" dirty="0" err="1" smtClean="0">
                <a:solidFill>
                  <a:schemeClr val="accent4"/>
                </a:solidFill>
                <a:latin typeface="Courier"/>
                <a:cs typeface="Courier"/>
              </a:rPr>
              <a:t>Math.pow</a:t>
            </a:r>
            <a:r>
              <a:rPr lang="en-US" dirty="0" smtClean="0">
                <a:solidFill>
                  <a:schemeClr val="accent4"/>
                </a:solidFill>
                <a:latin typeface="Courier"/>
                <a:cs typeface="Courier"/>
              </a:rPr>
              <a:t>(1.15, t)</a:t>
            </a:r>
            <a:endParaRPr lang="en-US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  );</a:t>
            </a:r>
            <a:endParaRPr lang="en-US" dirty="0"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Declarative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88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62200"/>
            <a:ext cx="8229600" cy="37639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Say what you’re doing, not how you’re doing it.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10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already do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2438400"/>
            <a:ext cx="9372600" cy="2849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short methods with meaningful names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7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already do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93240"/>
            <a:ext cx="8229600" cy="433292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Select ROLE_NAME, count(*), 	max(</a:t>
            </a:r>
            <a:r>
              <a:rPr lang="en-US" dirty="0" err="1" smtClean="0"/>
              <a:t>update_date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From USER_ROLES</a:t>
            </a:r>
          </a:p>
          <a:p>
            <a:pPr marL="0" indent="0">
              <a:buNone/>
            </a:pPr>
            <a:r>
              <a:rPr lang="en-US" dirty="0" smtClean="0"/>
              <a:t>Where USER_ID = :</a:t>
            </a:r>
            <a:r>
              <a:rPr lang="en-US" dirty="0" err="1" smtClean="0"/>
              <a:t>userId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Group by ROLE_NAME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781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8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point?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83402" y="1973624"/>
            <a:ext cx="8229600" cy="35353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Readable code</a:t>
            </a:r>
          </a:p>
          <a:p>
            <a:pPr marL="0" indent="0">
              <a:buNone/>
            </a:pPr>
            <a:r>
              <a:rPr lang="en-US" dirty="0" smtClean="0"/>
              <a:t>Smaller, simpler pieces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828800" y="4191000"/>
            <a:ext cx="5943600" cy="5847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lvl="0">
              <a:spcBef>
                <a:spcPct val="20000"/>
              </a:spcBef>
            </a:pPr>
            <a:r>
              <a:rPr lang="en-US" sz="3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Familiar != readable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42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0" y="2286000"/>
            <a:ext cx="9296400" cy="3763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Courier"/>
                <a:cs typeface="Courier"/>
              </a:rPr>
              <a:t>   List&lt;String&gt; output = new </a:t>
            </a:r>
            <a:r>
              <a:rPr lang="en-US" sz="2800" dirty="0" err="1" smtClean="0">
                <a:latin typeface="Courier"/>
                <a:cs typeface="Courier"/>
              </a:rPr>
              <a:t>LinkedList</a:t>
            </a:r>
            <a:r>
              <a:rPr lang="en-US" sz="2800" dirty="0" smtClean="0">
                <a:latin typeface="Courier"/>
                <a:cs typeface="Courier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latin typeface="Courier"/>
                <a:cs typeface="Courier"/>
              </a:rPr>
              <a:t> </a:t>
            </a:r>
            <a:r>
              <a:rPr lang="en-US" sz="2800" dirty="0" smtClean="0">
                <a:latin typeface="Courier"/>
                <a:cs typeface="Courier"/>
              </a:rPr>
              <a:t>  for(String s : lines) {</a:t>
            </a:r>
          </a:p>
          <a:p>
            <a:pPr marL="0" indent="0">
              <a:buNone/>
            </a:pPr>
            <a:r>
              <a:rPr lang="en-US" sz="2800" dirty="0">
                <a:latin typeface="Courier"/>
                <a:cs typeface="Courier"/>
              </a:rPr>
              <a:t> </a:t>
            </a:r>
            <a:r>
              <a:rPr lang="en-US" sz="2800" dirty="0" smtClean="0">
                <a:latin typeface="Courier"/>
                <a:cs typeface="Courier"/>
              </a:rPr>
              <a:t>      if(</a:t>
            </a:r>
            <a:r>
              <a:rPr lang="en-US" sz="2800" dirty="0" err="1" smtClean="0">
                <a:solidFill>
                  <a:schemeClr val="accent2"/>
                </a:solidFill>
                <a:latin typeface="Courier"/>
                <a:cs typeface="Courier"/>
              </a:rPr>
              <a:t>s.startsWith</a:t>
            </a:r>
            <a:r>
              <a:rPr lang="en-US" sz="2800" dirty="0" smtClean="0">
                <a:solidFill>
                  <a:schemeClr val="accent2"/>
                </a:solidFill>
                <a:latin typeface="Courier"/>
                <a:cs typeface="Courier"/>
              </a:rPr>
              <a:t>(“BUG”)</a:t>
            </a:r>
            <a:r>
              <a:rPr lang="en-US" sz="2800" dirty="0" smtClean="0">
                <a:latin typeface="Courier"/>
                <a:cs typeface="Courier"/>
              </a:rPr>
              <a:t>)</a:t>
            </a:r>
            <a:r>
              <a:rPr lang="en-US" sz="2800" dirty="0" smtClean="0">
                <a:solidFill>
                  <a:schemeClr val="accent2"/>
                </a:solidFill>
                <a:latin typeface="Courier"/>
                <a:cs typeface="Courier"/>
              </a:rPr>
              <a:t> </a:t>
            </a:r>
            <a:r>
              <a:rPr lang="en-US" sz="2800" dirty="0" smtClean="0">
                <a:latin typeface="Courier"/>
                <a:cs typeface="Courier"/>
              </a:rPr>
              <a:t>{</a:t>
            </a:r>
          </a:p>
          <a:p>
            <a:pPr marL="0" indent="0">
              <a:buNone/>
            </a:pPr>
            <a:r>
              <a:rPr lang="en-US" sz="2800" dirty="0">
                <a:latin typeface="Courier"/>
                <a:cs typeface="Courier"/>
              </a:rPr>
              <a:t> </a:t>
            </a:r>
            <a:r>
              <a:rPr lang="en-US" sz="2800" dirty="0" smtClean="0">
                <a:latin typeface="Courier"/>
                <a:cs typeface="Courier"/>
              </a:rPr>
              <a:t>         </a:t>
            </a:r>
            <a:r>
              <a:rPr lang="en-US" sz="2800" dirty="0" err="1" smtClean="0">
                <a:latin typeface="Courier"/>
                <a:cs typeface="Courier"/>
              </a:rPr>
              <a:t>output.add</a:t>
            </a:r>
            <a:r>
              <a:rPr lang="en-US" sz="2800" dirty="0" smtClean="0">
                <a:latin typeface="Courier"/>
                <a:cs typeface="Courier"/>
              </a:rPr>
              <a:t>(s);</a:t>
            </a:r>
          </a:p>
          <a:p>
            <a:pPr marL="0" indent="0">
              <a:buNone/>
            </a:pPr>
            <a:r>
              <a:rPr lang="en-US" sz="2800" dirty="0">
                <a:latin typeface="Courier"/>
                <a:cs typeface="Courier"/>
              </a:rPr>
              <a:t> </a:t>
            </a:r>
            <a:r>
              <a:rPr lang="en-US" sz="2800" dirty="0" smtClean="0">
                <a:latin typeface="Courier"/>
                <a:cs typeface="Courier"/>
              </a:rPr>
              <a:t>      }</a:t>
            </a:r>
          </a:p>
          <a:p>
            <a:pPr marL="0" indent="0">
              <a:buNone/>
            </a:pPr>
            <a:r>
              <a:rPr lang="en-US" sz="2800" dirty="0">
                <a:latin typeface="Courier"/>
                <a:cs typeface="Courier"/>
              </a:rPr>
              <a:t> </a:t>
            </a:r>
            <a:r>
              <a:rPr lang="en-US" sz="2800" dirty="0" smtClean="0">
                <a:latin typeface="Courier"/>
                <a:cs typeface="Courier"/>
              </a:rPr>
              <a:t>  }</a:t>
            </a:r>
          </a:p>
          <a:p>
            <a:pPr marL="0" indent="0">
              <a:buNone/>
            </a:pPr>
            <a:r>
              <a:rPr lang="en-US" sz="2800" dirty="0">
                <a:latin typeface="Courier"/>
                <a:cs typeface="Courier"/>
              </a:rPr>
              <a:t> </a:t>
            </a:r>
            <a:r>
              <a:rPr lang="en-US" sz="2800" dirty="0" smtClean="0">
                <a:latin typeface="Courier"/>
                <a:cs typeface="Courier"/>
              </a:rPr>
              <a:t>  return output;</a:t>
            </a:r>
          </a:p>
        </p:txBody>
      </p:sp>
    </p:spTree>
    <p:extLst>
      <p:ext uri="{BB962C8B-B14F-4D97-AF65-F5344CB8AC3E}">
        <p14:creationId xmlns:p14="http://schemas.microsoft.com/office/powerpoint/2010/main" val="514159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0"/>
            <a:ext cx="1225251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90800" y="175260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Immutability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590800" y="266700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Verbs Are People Too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590800" y="3657600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Declarative Style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590800" y="4648200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Strong Typing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2628900" y="5562600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Lazy Evaluation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2590800" y="76200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Data In, Data Out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15387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4638"/>
            <a:ext cx="6858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F#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2514600"/>
            <a:ext cx="8534400" cy="3992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Courier"/>
                <a:cs typeface="Courier"/>
              </a:rPr>
              <a:t>List.filter</a:t>
            </a:r>
            <a:r>
              <a:rPr lang="en-US" dirty="0">
                <a:latin typeface="Courier"/>
                <a:cs typeface="Courier"/>
              </a:rPr>
              <a:t> </a:t>
            </a:r>
            <a:endParaRPr lang="en-US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(</a:t>
            </a:r>
            <a:r>
              <a:rPr lang="en-US" dirty="0">
                <a:latin typeface="Courier"/>
                <a:cs typeface="Courier"/>
              </a:rPr>
              <a:t>fun 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dirty="0" err="1" smtClean="0">
                <a:latin typeface="Courier"/>
                <a:cs typeface="Courier"/>
              </a:rPr>
              <a:t>s:string</a:t>
            </a:r>
            <a:r>
              <a:rPr lang="en-US" dirty="0" smtClean="0">
                <a:latin typeface="Courier"/>
                <a:cs typeface="Courier"/>
              </a:rPr>
              <a:t>) </a:t>
            </a:r>
            <a:r>
              <a:rPr lang="en-US" dirty="0">
                <a:latin typeface="Courier"/>
                <a:cs typeface="Courier"/>
              </a:rPr>
              <a:t>-&gt; </a:t>
            </a:r>
            <a:r>
              <a:rPr lang="en-US" dirty="0" err="1">
                <a:latin typeface="Courier"/>
                <a:cs typeface="Courier"/>
              </a:rPr>
              <a:t>s.StartsWith</a:t>
            </a:r>
            <a:r>
              <a:rPr lang="en-US" dirty="0" smtClean="0">
                <a:latin typeface="Courier"/>
                <a:cs typeface="Courier"/>
              </a:rPr>
              <a:t>(“BUG"</a:t>
            </a:r>
            <a:r>
              <a:rPr lang="en-US" dirty="0">
                <a:latin typeface="Courier"/>
                <a:cs typeface="Courier"/>
              </a:rPr>
              <a:t>)) </a:t>
            </a:r>
            <a:endParaRPr lang="en-US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lines</a:t>
            </a:r>
            <a:endParaRPr lang="en-US" dirty="0"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0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4638"/>
            <a:ext cx="68580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Scala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04800" y="2514600"/>
            <a:ext cx="8534400" cy="3992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>
                <a:latin typeface="Courier"/>
                <a:cs typeface="Courier"/>
              </a:rPr>
              <a:t>lines.filter</a:t>
            </a:r>
            <a:r>
              <a:rPr lang="en-US" dirty="0" smtClean="0">
                <a:latin typeface="Courier"/>
                <a:cs typeface="Courier"/>
              </a:rPr>
              <a:t>( _.</a:t>
            </a:r>
            <a:r>
              <a:rPr lang="en-US" dirty="0" err="1" smtClean="0">
                <a:latin typeface="Courier"/>
                <a:cs typeface="Courier"/>
              </a:rPr>
              <a:t>startsWith</a:t>
            </a:r>
            <a:r>
              <a:rPr lang="en-US" dirty="0" smtClean="0">
                <a:latin typeface="Courier"/>
                <a:cs typeface="Courier"/>
              </a:rPr>
              <a:t>(“BUG”))</a:t>
            </a:r>
            <a:endParaRPr lang="en-US" dirty="0"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37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0" y="3657600"/>
            <a:ext cx="6096000" cy="2677656"/>
          </a:xfrm>
          <a:prstGeom prst="rect">
            <a:avLst/>
          </a:prstGeom>
          <a:blipFill dpi="0" rotWithShape="1">
            <a:blip r:embed="rId3">
              <a:alphaModFix amt="19000"/>
            </a:blip>
            <a:srcRect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final Predicate&lt;String&gt;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startsWithBug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= </a:t>
            </a:r>
          </a:p>
          <a:p>
            <a:r>
              <a:rPr lang="en-US" sz="28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  new Predicate&lt;String&gt;() {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     public boolean apply(String s) {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       return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s.startsWith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("BUG");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     }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   };</a:t>
            </a:r>
          </a:p>
        </p:txBody>
      </p:sp>
      <p:sp>
        <p:nvSpPr>
          <p:cNvPr id="3" name="Rectangle 2"/>
          <p:cNvSpPr/>
          <p:nvPr/>
        </p:nvSpPr>
        <p:spPr>
          <a:xfrm>
            <a:off x="914400" y="2362200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600" dirty="0" smtClean="0">
                <a:solidFill>
                  <a:prstClr val="black"/>
                </a:solidFill>
                <a:latin typeface="Courier"/>
                <a:cs typeface="Courier"/>
              </a:rPr>
              <a:t>filter</a:t>
            </a:r>
            <a:r>
              <a:rPr lang="en-US" sz="3600" dirty="0">
                <a:solidFill>
                  <a:prstClr val="black"/>
                </a:solidFill>
                <a:latin typeface="Courier"/>
                <a:cs typeface="Courier"/>
              </a:rPr>
              <a:t>(list, </a:t>
            </a:r>
            <a:r>
              <a:rPr lang="en-US" sz="3600" dirty="0" err="1">
                <a:solidFill>
                  <a:prstClr val="black"/>
                </a:solidFill>
                <a:latin typeface="Courier"/>
                <a:cs typeface="Courier"/>
              </a:rPr>
              <a:t>startsWithBug</a:t>
            </a:r>
            <a:r>
              <a:rPr lang="en-US" sz="3600" dirty="0">
                <a:solidFill>
                  <a:prstClr val="black"/>
                </a:solidFill>
                <a:latin typeface="Courier"/>
                <a:cs typeface="Courier"/>
              </a:rPr>
              <a:t>);</a:t>
            </a:r>
          </a:p>
        </p:txBody>
      </p:sp>
      <p:pic>
        <p:nvPicPr>
          <p:cNvPr id="10242" name="Picture 2" descr="http://www.bellybytes.com/food/images/guav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654" y="3559619"/>
            <a:ext cx="2083762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828800" y="274638"/>
            <a:ext cx="6858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69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4638"/>
            <a:ext cx="6858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C#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62000" y="2514600"/>
            <a:ext cx="8229599" cy="3992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 smtClean="0">
                <a:latin typeface="Courier"/>
                <a:cs typeface="Courier"/>
              </a:rPr>
              <a:t>lines.Where</a:t>
            </a:r>
            <a:r>
              <a:rPr lang="en-US" sz="2800" dirty="0" smtClean="0">
                <a:latin typeface="Courier"/>
                <a:cs typeface="Courier"/>
              </a:rPr>
              <a:t>(s =&gt;       	</a:t>
            </a:r>
            <a:r>
              <a:rPr lang="en-US" sz="2800" dirty="0" err="1" smtClean="0">
                <a:latin typeface="Courier"/>
                <a:cs typeface="Courier"/>
              </a:rPr>
              <a:t>s.StartsWith</a:t>
            </a:r>
            <a:r>
              <a:rPr lang="en-US" sz="2800" dirty="0" smtClean="0">
                <a:latin typeface="Courier"/>
                <a:cs typeface="Courier"/>
              </a:rPr>
              <a:t>(“BUG”)).</a:t>
            </a:r>
            <a:r>
              <a:rPr lang="en-US" sz="2800" dirty="0" err="1" smtClean="0">
                <a:latin typeface="Courier"/>
                <a:cs typeface="Courier"/>
              </a:rPr>
              <a:t>ToList</a:t>
            </a:r>
            <a:r>
              <a:rPr lang="en-US" sz="2800" dirty="0" smtClean="0">
                <a:latin typeface="Courier"/>
                <a:cs typeface="Courier"/>
              </a:rPr>
              <a:t>()</a:t>
            </a:r>
            <a:endParaRPr lang="en-US" sz="2800" dirty="0">
              <a:latin typeface="Courier"/>
              <a:cs typeface="Courier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77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100000">
              <a:schemeClr val="accent6">
                <a:lumMod val="60000"/>
                <a:lumOff val="40000"/>
              </a:schemeClr>
            </a:gs>
            <a:gs pos="0">
              <a:srgbClr val="FFFFF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47800" y="152400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talk is brought to you by… the Tuple type!</a:t>
            </a:r>
            <a:endParaRPr lang="en-US" dirty="0"/>
          </a:p>
        </p:txBody>
      </p:sp>
      <p:sp>
        <p:nvSpPr>
          <p:cNvPr id="6" name="Manual Operation 5"/>
          <p:cNvSpPr/>
          <p:nvPr/>
        </p:nvSpPr>
        <p:spPr>
          <a:xfrm>
            <a:off x="1905000" y="2438400"/>
            <a:ext cx="4572000" cy="1600200"/>
          </a:xfrm>
          <a:prstGeom prst="flowChartManualOperat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function</a:t>
            </a:r>
            <a:endParaRPr lang="en-US" sz="36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2667000" y="1219200"/>
            <a:ext cx="3657600" cy="990600"/>
            <a:chOff x="2667000" y="1219200"/>
            <a:chExt cx="3657600" cy="990600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2667000" y="1295400"/>
              <a:ext cx="304800" cy="914400"/>
            </a:xfrm>
            <a:prstGeom prst="straightConnector1">
              <a:avLst/>
            </a:prstGeom>
            <a:ln w="76200" cmpd="sng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3962400" y="1219200"/>
              <a:ext cx="76200" cy="990600"/>
            </a:xfrm>
            <a:prstGeom prst="straightConnector1">
              <a:avLst/>
            </a:prstGeom>
            <a:ln w="76200" cmpd="sng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4800600" y="1219200"/>
              <a:ext cx="152400" cy="990600"/>
            </a:xfrm>
            <a:prstGeom prst="straightConnector1">
              <a:avLst/>
            </a:prstGeom>
            <a:ln w="76200" cmpd="sng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6019800" y="1295400"/>
              <a:ext cx="304800" cy="914400"/>
            </a:xfrm>
            <a:prstGeom prst="straightConnector1">
              <a:avLst/>
            </a:prstGeom>
            <a:ln w="76200" cmpd="sng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Arrow Connector 14"/>
          <p:cNvCxnSpPr/>
          <p:nvPr/>
        </p:nvCxnSpPr>
        <p:spPr>
          <a:xfrm>
            <a:off x="4191000" y="4114800"/>
            <a:ext cx="0" cy="990600"/>
          </a:xfrm>
          <a:prstGeom prst="straightConnector1">
            <a:avLst/>
          </a:prstGeom>
          <a:ln w="762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48200" y="4114800"/>
            <a:ext cx="0" cy="990600"/>
          </a:xfrm>
          <a:prstGeom prst="straightConnector1">
            <a:avLst/>
          </a:prstGeom>
          <a:ln w="762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2400" y="5181600"/>
            <a:ext cx="861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new Tuple&lt;</a:t>
            </a:r>
            <a:r>
              <a:rPr lang="en-US" sz="2400" dirty="0" err="1" smtClean="0">
                <a:latin typeface="Courier"/>
                <a:cs typeface="Courier"/>
              </a:rPr>
              <a:t>string,int</a:t>
            </a:r>
            <a:r>
              <a:rPr lang="en-US" sz="2400" dirty="0" smtClean="0">
                <a:latin typeface="Courier"/>
                <a:cs typeface="Courier"/>
              </a:rPr>
              <a:t>&gt;(“You win!”, 1000000)</a:t>
            </a:r>
            <a:endParaRPr 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47505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100000">
              <a:schemeClr val="accent6">
                <a:lumMod val="60000"/>
                <a:lumOff val="40000"/>
              </a:schemeClr>
            </a:gs>
            <a:gs pos="0">
              <a:srgbClr val="FFFFF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7800" y="5562600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When one return value is not enough!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990600" y="2514600"/>
            <a:ext cx="7239000" cy="3048000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Tuple&lt;T1,T2,…&gt;</a:t>
            </a:r>
            <a:endParaRPr 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85116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Strong typing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45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pic>
        <p:nvPicPr>
          <p:cNvPr id="4" name="Picture 3" descr="Screen Shot 2012-10-21 at 5.26.5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209800"/>
            <a:ext cx="8458200" cy="811397"/>
          </a:xfrm>
          <a:prstGeom prst="rect">
            <a:avLst/>
          </a:prstGeom>
        </p:spPr>
      </p:pic>
      <p:pic>
        <p:nvPicPr>
          <p:cNvPr id="8" name="Picture 7" descr="Screen Shot 2012-10-21 at 5.29.53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962400"/>
            <a:ext cx="12684588" cy="9022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71800" y="3200400"/>
            <a:ext cx="240302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instead of: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7535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point?</a:t>
            </a:r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385888" y="2616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0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99" t="32158" r="17840" b="12921"/>
          <a:stretch/>
        </p:blipFill>
        <p:spPr bwMode="auto">
          <a:xfrm>
            <a:off x="2438400" y="1524000"/>
            <a:ext cx="4813300" cy="3663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 rot="16200000">
            <a:off x="59469" y="2681887"/>
            <a:ext cx="3299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% </a:t>
            </a:r>
            <a:r>
              <a:rPr lang="en-US" sz="2400" dirty="0" smtClean="0"/>
              <a:t>errors found at compile-time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4292600" y="4995217"/>
            <a:ext cx="140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Typing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7567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already do it</a:t>
            </a:r>
            <a:endParaRPr lang="en-US" dirty="0"/>
          </a:p>
        </p:txBody>
      </p:sp>
      <p:pic>
        <p:nvPicPr>
          <p:cNvPr id="2050" name="Picture 2" descr="http://www.informit.com/ShowCover.aspx?isbn=03211252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222" y="1599539"/>
            <a:ext cx="2743200" cy="362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43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489753" y="0"/>
            <a:ext cx="616449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57599" y="762000"/>
            <a:ext cx="1828800" cy="523220"/>
          </a:xfrm>
          <a:prstGeom prst="rect">
            <a:avLst/>
          </a:prstGeom>
          <a:solidFill>
            <a:schemeClr val="bg1">
              <a:alpha val="57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rial" pitchFamily="34" charset="0"/>
                <a:cs typeface="Arial" pitchFamily="34" charset="0"/>
              </a:rPr>
              <a:t>Principle</a:t>
            </a:r>
            <a:endParaRPr lang="en-US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71600" y="1905000"/>
            <a:ext cx="2133600" cy="523220"/>
          </a:xfrm>
          <a:prstGeom prst="rect">
            <a:avLst/>
          </a:prstGeom>
          <a:solidFill>
            <a:schemeClr val="bg1">
              <a:alpha val="57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rial" pitchFamily="34" charset="0"/>
                <a:cs typeface="Arial" pitchFamily="34" charset="0"/>
              </a:rPr>
              <a:t>What is it?</a:t>
            </a:r>
            <a:endParaRPr lang="en-US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0600" y="4349578"/>
            <a:ext cx="3200400" cy="523220"/>
          </a:xfrm>
          <a:prstGeom prst="rect">
            <a:avLst/>
          </a:prstGeom>
          <a:solidFill>
            <a:schemeClr val="bg1">
              <a:alpha val="57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rial" pitchFamily="34" charset="0"/>
                <a:cs typeface="Arial" pitchFamily="34" charset="0"/>
              </a:rPr>
              <a:t>We already do it</a:t>
            </a:r>
            <a:endParaRPr lang="en-US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95600" y="5562600"/>
            <a:ext cx="3505200" cy="523220"/>
          </a:xfrm>
          <a:prstGeom prst="rect">
            <a:avLst/>
          </a:prstGeom>
          <a:solidFill>
            <a:schemeClr val="bg1">
              <a:alpha val="57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rial" pitchFamily="34" charset="0"/>
                <a:cs typeface="Arial" pitchFamily="34" charset="0"/>
              </a:rPr>
              <a:t>What’s the point?</a:t>
            </a:r>
            <a:endParaRPr lang="en-US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67400" y="4343400"/>
            <a:ext cx="1371600" cy="523220"/>
          </a:xfrm>
          <a:prstGeom prst="rect">
            <a:avLst/>
          </a:prstGeom>
          <a:solidFill>
            <a:schemeClr val="bg1">
              <a:alpha val="57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Scala</a:t>
            </a:r>
            <a:endParaRPr lang="en-US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19800" y="1981200"/>
            <a:ext cx="1116227" cy="523220"/>
          </a:xfrm>
          <a:prstGeom prst="rect">
            <a:avLst/>
          </a:prstGeom>
          <a:solidFill>
            <a:schemeClr val="bg1">
              <a:alpha val="57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rial" pitchFamily="34" charset="0"/>
                <a:cs typeface="Arial" pitchFamily="34" charset="0"/>
              </a:rPr>
              <a:t>Java</a:t>
            </a:r>
            <a:endParaRPr lang="en-US" sz="28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159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uble Wave 5"/>
          <p:cNvSpPr/>
          <p:nvPr/>
        </p:nvSpPr>
        <p:spPr>
          <a:xfrm>
            <a:off x="838200" y="2362200"/>
            <a:ext cx="7620000" cy="1143000"/>
          </a:xfrm>
          <a:prstGeom prst="doubleWav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point?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238752"/>
              </p:ext>
            </p:extLst>
          </p:nvPr>
        </p:nvGraphicFramePr>
        <p:xfrm>
          <a:off x="1386443" y="2615724"/>
          <a:ext cx="6393339" cy="731520"/>
        </p:xfrm>
        <a:graphic>
          <a:graphicData uri="http://schemas.openxmlformats.org/drawingml/2006/table">
            <a:tbl>
              <a:tblPr/>
              <a:tblGrid>
                <a:gridCol w="6393339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Verdana"/>
                        </a:rPr>
                        <a:t>The beginning of wisdom is to call things by their right names</a:t>
                      </a:r>
                      <a:r>
                        <a:rPr lang="en-US" sz="2400" dirty="0" smtClean="0">
                          <a:latin typeface="Verdana"/>
                        </a:rPr>
                        <a:t>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385888" y="2616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24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already do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2895600"/>
            <a:ext cx="8229600" cy="4144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Java is strongly typed, right?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56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274638"/>
            <a:ext cx="6477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F#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90800" y="2057400"/>
            <a:ext cx="6019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Courier"/>
              <a:cs typeface="Courier"/>
            </a:endParaRPr>
          </a:p>
          <a:p>
            <a:endParaRPr lang="en-US" sz="2400" dirty="0" smtClean="0">
              <a:latin typeface="Courier"/>
              <a:cs typeface="Courier"/>
            </a:endParaRPr>
          </a:p>
          <a:p>
            <a:r>
              <a:rPr lang="en-US" sz="2400" dirty="0" smtClean="0">
                <a:latin typeface="Courier"/>
                <a:cs typeface="Courier"/>
              </a:rPr>
              <a:t>[&lt;Measure&gt;] type cents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r>
              <a:rPr lang="en-US" sz="2400" dirty="0" smtClean="0">
                <a:latin typeface="Courier"/>
                <a:cs typeface="Courier"/>
              </a:rPr>
              <a:t>let price = 599&lt;cents&gt;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r>
              <a:rPr lang="en-US" sz="2400" dirty="0" smtClean="0"/>
              <a:t>	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                                  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01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274638"/>
            <a:ext cx="64770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Scala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2057400"/>
            <a:ext cx="8915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type </a:t>
            </a:r>
            <a:r>
              <a:rPr lang="en-US" sz="2400" dirty="0" err="1" smtClean="0">
                <a:latin typeface="Courier"/>
                <a:cs typeface="Courier"/>
              </a:rPr>
              <a:t>FirstName</a:t>
            </a:r>
            <a:r>
              <a:rPr lang="en-US" sz="2400" dirty="0" smtClean="0">
                <a:latin typeface="Courier"/>
                <a:cs typeface="Courier"/>
              </a:rPr>
              <a:t> = String   </a:t>
            </a:r>
            <a:r>
              <a:rPr lang="en-US" sz="2400" dirty="0" smtClean="0"/>
              <a:t>	// type alias</a:t>
            </a:r>
          </a:p>
          <a:p>
            <a:endParaRPr lang="en-US" sz="2400" dirty="0" smtClean="0">
              <a:latin typeface="Courier"/>
              <a:cs typeface="Courier"/>
            </a:endParaRPr>
          </a:p>
          <a:p>
            <a:r>
              <a:rPr lang="en-US" sz="2400" dirty="0" smtClean="0">
                <a:latin typeface="Courier"/>
                <a:cs typeface="Courier"/>
              </a:rPr>
              <a:t>Customer(name : </a:t>
            </a:r>
            <a:r>
              <a:rPr lang="en-US" sz="2400" dirty="0" err="1" smtClean="0">
                <a:latin typeface="Courier"/>
                <a:cs typeface="Courier"/>
              </a:rPr>
              <a:t>FirstName</a:t>
            </a:r>
            <a:r>
              <a:rPr lang="en-US" sz="2400" dirty="0" smtClean="0">
                <a:latin typeface="Courier"/>
                <a:cs typeface="Courier"/>
              </a:rPr>
              <a:t>, home : </a:t>
            </a:r>
            <a:r>
              <a:rPr lang="en-US" sz="2400" dirty="0" err="1" smtClean="0">
                <a:latin typeface="Courier"/>
                <a:cs typeface="Courier"/>
              </a:rPr>
              <a:t>EmailAddress</a:t>
            </a:r>
            <a:r>
              <a:rPr lang="en-US" sz="2400" dirty="0" smtClean="0">
                <a:latin typeface="Courier"/>
                <a:cs typeface="Courier"/>
              </a:rPr>
              <a:t>) </a:t>
            </a:r>
            <a:r>
              <a:rPr lang="en-US" sz="2400" dirty="0" smtClean="0"/>
              <a:t>	</a:t>
            </a:r>
          </a:p>
          <a:p>
            <a:r>
              <a:rPr lang="en-US" sz="2400" dirty="0" smtClean="0"/>
              <a:t>                                            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380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274638"/>
            <a:ext cx="64770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Scala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2057400"/>
            <a:ext cx="7772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case class </a:t>
            </a:r>
            <a:r>
              <a:rPr lang="en-US" sz="2400" dirty="0" err="1" smtClean="0">
                <a:latin typeface="Courier"/>
                <a:cs typeface="Courier"/>
              </a:rPr>
              <a:t>FirstName</a:t>
            </a:r>
            <a:r>
              <a:rPr lang="en-US" sz="2400" dirty="0" smtClean="0">
                <a:latin typeface="Courier"/>
                <a:cs typeface="Courier"/>
              </a:rPr>
              <a:t>(value : String)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r>
              <a:rPr lang="en-US" sz="2400" dirty="0" smtClean="0">
                <a:latin typeface="Courier"/>
                <a:cs typeface="Courier"/>
              </a:rPr>
              <a:t>let friend = </a:t>
            </a:r>
            <a:r>
              <a:rPr lang="en-US" sz="2400" dirty="0" err="1" smtClean="0">
                <a:latin typeface="Courier"/>
                <a:cs typeface="Courier"/>
              </a:rPr>
              <a:t>FirstName</a:t>
            </a:r>
            <a:r>
              <a:rPr lang="en-US" sz="2400" dirty="0" smtClean="0">
                <a:latin typeface="Courier"/>
                <a:cs typeface="Courier"/>
              </a:rPr>
              <a:t>(“</a:t>
            </a:r>
            <a:r>
              <a:rPr lang="en-US" sz="2400" dirty="0" err="1" smtClean="0">
                <a:latin typeface="Courier"/>
                <a:cs typeface="Courier"/>
              </a:rPr>
              <a:t>Branden</a:t>
            </a:r>
            <a:r>
              <a:rPr lang="en-US" sz="2400" dirty="0" smtClean="0">
                <a:latin typeface="Courier"/>
                <a:cs typeface="Courier"/>
              </a:rPr>
              <a:t>”);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r>
              <a:rPr lang="en-US" sz="2400" dirty="0" smtClean="0"/>
              <a:t>	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                                  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19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274638"/>
            <a:ext cx="6477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F#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2057400"/>
            <a:ext cx="7772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type </a:t>
            </a:r>
            <a:r>
              <a:rPr lang="en-US" sz="2400" dirty="0" err="1" smtClean="0">
                <a:latin typeface="Courier"/>
                <a:cs typeface="Courier"/>
              </a:rPr>
              <a:t>FirstName</a:t>
            </a:r>
            <a:r>
              <a:rPr lang="en-US" sz="2400" dirty="0" smtClean="0">
                <a:latin typeface="Courier"/>
                <a:cs typeface="Courier"/>
              </a:rPr>
              <a:t> = | </a:t>
            </a:r>
            <a:r>
              <a:rPr lang="en-US" sz="2400" dirty="0" err="1" smtClean="0">
                <a:latin typeface="Courier"/>
                <a:cs typeface="Courier"/>
              </a:rPr>
              <a:t>FirstName</a:t>
            </a:r>
            <a:r>
              <a:rPr lang="en-US" sz="2400" dirty="0" smtClean="0">
                <a:latin typeface="Courier"/>
                <a:cs typeface="Courier"/>
              </a:rPr>
              <a:t> of string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r>
              <a:rPr lang="en-US" sz="2400" dirty="0" smtClean="0">
                <a:latin typeface="Courier"/>
                <a:cs typeface="Courier"/>
              </a:rPr>
              <a:t>let friend = </a:t>
            </a:r>
            <a:r>
              <a:rPr lang="en-US" sz="2400" dirty="0" err="1" smtClean="0">
                <a:latin typeface="Courier"/>
                <a:cs typeface="Courier"/>
              </a:rPr>
              <a:t>FirstName</a:t>
            </a:r>
            <a:r>
              <a:rPr lang="en-US" sz="2400" dirty="0" smtClean="0">
                <a:latin typeface="Courier"/>
                <a:cs typeface="Courier"/>
              </a:rPr>
              <a:t>(“</a:t>
            </a:r>
            <a:r>
              <a:rPr lang="en-US" sz="2400" dirty="0" err="1" smtClean="0">
                <a:latin typeface="Courier"/>
                <a:cs typeface="Courier"/>
              </a:rPr>
              <a:t>Bartosz</a:t>
            </a:r>
            <a:r>
              <a:rPr lang="en-US" sz="2400" dirty="0" smtClean="0">
                <a:latin typeface="Courier"/>
                <a:cs typeface="Courier"/>
              </a:rPr>
              <a:t>”</a:t>
            </a:r>
            <a:r>
              <a:rPr lang="en-US" sz="2400" dirty="0" smtClean="0">
                <a:latin typeface="Courier"/>
                <a:cs typeface="Courier"/>
              </a:rPr>
              <a:t>);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r>
              <a:rPr lang="en-US" sz="2400" dirty="0" smtClean="0"/>
              <a:t>	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                                  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4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Strong typing in Java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2133600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public User(</a:t>
            </a:r>
            <a:r>
              <a:rPr lang="en-US" sz="2400" dirty="0" err="1" smtClean="0"/>
              <a:t>FirstName</a:t>
            </a:r>
            <a:r>
              <a:rPr lang="en-US" sz="2400" dirty="0" smtClean="0"/>
              <a:t> name, </a:t>
            </a:r>
            <a:r>
              <a:rPr lang="en-US" sz="2400" dirty="0" err="1" smtClean="0"/>
              <a:t>EmailAddress</a:t>
            </a:r>
            <a:r>
              <a:rPr lang="en-US" sz="2400" dirty="0" smtClean="0"/>
              <a:t> login)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667000" y="2819400"/>
            <a:ext cx="4419600" cy="3505200"/>
          </a:xfrm>
          <a:prstGeom prst="rect">
            <a:avLst/>
          </a:prstGeom>
          <a:blipFill dpi="0" rotWithShape="1">
            <a:blip r:embed="rId3">
              <a:alphaModFix amt="19000"/>
            </a:blip>
            <a:srcRect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dirty="0" smtClean="0"/>
              <a:t>public class </a:t>
            </a:r>
            <a:r>
              <a:rPr lang="en-US" dirty="0" err="1" smtClean="0"/>
              <a:t>FirstName</a:t>
            </a:r>
            <a:r>
              <a:rPr lang="en-US" dirty="0" smtClean="0"/>
              <a:t> {</a:t>
            </a:r>
            <a:br>
              <a:rPr lang="en-US" dirty="0" smtClean="0"/>
            </a:br>
            <a:r>
              <a:rPr lang="en-US" dirty="0" smtClean="0"/>
              <a:t>   public final String </a:t>
            </a:r>
            <a:r>
              <a:rPr lang="en-US" dirty="0" err="1" smtClean="0"/>
              <a:t>stringValue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public </a:t>
            </a:r>
            <a:r>
              <a:rPr lang="en-US" dirty="0" err="1" smtClean="0"/>
              <a:t>FirstName</a:t>
            </a:r>
            <a:r>
              <a:rPr lang="en-US" dirty="0" smtClean="0"/>
              <a:t>(final String value) {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dirty="0" err="1" smtClean="0"/>
              <a:t>this.stringValue</a:t>
            </a:r>
            <a:r>
              <a:rPr lang="en-US" dirty="0" smtClean="0"/>
              <a:t> = value;</a:t>
            </a:r>
            <a:br>
              <a:rPr lang="en-US" dirty="0" smtClean="0"/>
            </a:br>
            <a:r>
              <a:rPr lang="en-US" dirty="0" smtClean="0"/>
              <a:t>   }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public String </a:t>
            </a:r>
            <a:r>
              <a:rPr lang="en-US" dirty="0" err="1" smtClean="0"/>
              <a:t>toString</a:t>
            </a:r>
            <a:r>
              <a:rPr lang="en-US" dirty="0" smtClean="0"/>
              <a:t>() {...}</a:t>
            </a:r>
            <a:br>
              <a:rPr lang="en-US" dirty="0" smtClean="0"/>
            </a:br>
            <a:r>
              <a:rPr lang="en-US" dirty="0" smtClean="0"/>
              <a:t>   public boolean equals() {...}</a:t>
            </a:r>
            <a:br>
              <a:rPr lang="en-US" dirty="0" smtClean="0"/>
            </a:br>
            <a:r>
              <a:rPr lang="en-US" dirty="0" smtClean="0"/>
              <a:t>   public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hashCode</a:t>
            </a:r>
            <a:r>
              <a:rPr lang="en-US" dirty="0" smtClean="0"/>
              <a:t>() {...}</a:t>
            </a:r>
            <a:br>
              <a:rPr lang="en-US" dirty="0" smtClean="0"/>
            </a:br>
            <a:r>
              <a:rPr lang="en-US" dirty="0" smtClean="0"/>
              <a:t>}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38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0600" y="12954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1793241"/>
            <a:ext cx="102813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new User(</a:t>
            </a:r>
            <a:r>
              <a:rPr lang="en-US" sz="2400" dirty="0" err="1"/>
              <a:t>f</a:t>
            </a:r>
            <a:r>
              <a:rPr lang="en-US" sz="2400" dirty="0" err="1" smtClean="0"/>
              <a:t>irstName</a:t>
            </a:r>
            <a:r>
              <a:rPr lang="en-US" sz="2400" dirty="0" smtClean="0"/>
              <a:t>(“</a:t>
            </a:r>
            <a:r>
              <a:rPr lang="en-US" sz="2400" dirty="0" err="1" smtClean="0"/>
              <a:t>Bartosz</a:t>
            </a:r>
            <a:r>
              <a:rPr lang="en-US" sz="2400" dirty="0" smtClean="0"/>
              <a:t>”</a:t>
            </a:r>
            <a:r>
              <a:rPr lang="en-US" sz="2400" dirty="0" smtClean="0"/>
              <a:t>),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400" dirty="0" err="1" smtClean="0"/>
              <a:t>emailAddress</a:t>
            </a:r>
            <a:r>
              <a:rPr lang="en-US" sz="2400" dirty="0" smtClean="0"/>
              <a:t>(“</a:t>
            </a:r>
            <a:r>
              <a:rPr lang="en-US" sz="2400" dirty="0" err="1" smtClean="0"/>
              <a:t>bartosz.n@</a:t>
            </a:r>
            <a:r>
              <a:rPr lang="en-US" sz="2400" dirty="0" err="1" smtClean="0"/>
              <a:t>gmail.com</a:t>
            </a:r>
            <a:r>
              <a:rPr lang="en-US" sz="2400" dirty="0" smtClean="0"/>
              <a:t>”));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072111" y="3048000"/>
            <a:ext cx="7843289" cy="1569660"/>
          </a:xfrm>
          <a:prstGeom prst="rect">
            <a:avLst/>
          </a:prstGeom>
          <a:blipFill dpi="0" rotWithShape="1">
            <a:blip r:embed="rId3">
              <a:alphaModFix amt="19000"/>
            </a:blip>
            <a:srcRect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public static </a:t>
            </a:r>
            <a:r>
              <a:rPr lang="en-US" sz="2400" dirty="0" err="1" smtClean="0"/>
              <a:t>FirstName</a:t>
            </a:r>
            <a:r>
              <a:rPr lang="en-US" sz="2400" dirty="0" smtClean="0"/>
              <a:t> </a:t>
            </a:r>
            <a:r>
              <a:rPr lang="en-US" sz="2400" dirty="0" err="1" smtClean="0"/>
              <a:t>firstName</a:t>
            </a:r>
            <a:r>
              <a:rPr lang="en-US" sz="2400" dirty="0" smtClean="0"/>
              <a:t>(String value)</a:t>
            </a:r>
          </a:p>
          <a:p>
            <a:r>
              <a:rPr lang="en-US" sz="2400" dirty="0" smtClean="0"/>
              <a:t>{</a:t>
            </a:r>
          </a:p>
          <a:p>
            <a:r>
              <a:rPr lang="en-US" sz="2400" dirty="0" smtClean="0"/>
              <a:t>   return new </a:t>
            </a:r>
            <a:r>
              <a:rPr lang="en-US" sz="2400" dirty="0" err="1" smtClean="0"/>
              <a:t>FirstName</a:t>
            </a:r>
            <a:r>
              <a:rPr lang="en-US" sz="2400" dirty="0" smtClean="0"/>
              <a:t>(value);</a:t>
            </a:r>
          </a:p>
          <a:p>
            <a:r>
              <a:rPr lang="en-US" sz="2400" dirty="0" smtClean="0"/>
              <a:t>}</a:t>
            </a:r>
            <a:endParaRPr lang="en-US" sz="24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Strong typing in Java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219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C#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1999595"/>
            <a:ext cx="8382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urier"/>
                <a:cs typeface="Courier"/>
              </a:rPr>
              <a:t>class </a:t>
            </a:r>
            <a:r>
              <a:rPr lang="en-US" sz="2000" dirty="0" err="1" smtClean="0">
                <a:latin typeface="Courier"/>
                <a:cs typeface="Courier"/>
              </a:rPr>
              <a:t>FirstName</a:t>
            </a:r>
            <a:r>
              <a:rPr lang="en-US" sz="2000" dirty="0" smtClean="0">
                <a:latin typeface="Courier"/>
                <a:cs typeface="Courier"/>
              </a:rPr>
              <a:t> {</a:t>
            </a:r>
          </a:p>
          <a:p>
            <a:r>
              <a:rPr lang="en-US" sz="2000" dirty="0" smtClean="0">
                <a:latin typeface="Courier"/>
                <a:cs typeface="Courier"/>
              </a:rPr>
              <a:t>   private </a:t>
            </a:r>
            <a:r>
              <a:rPr lang="en-US" sz="2000" dirty="0" err="1" smtClean="0">
                <a:latin typeface="Courier"/>
                <a:cs typeface="Courier"/>
              </a:rPr>
              <a:t>readonly</a:t>
            </a:r>
            <a:r>
              <a:rPr lang="en-US" sz="2000" dirty="0" smtClean="0">
                <a:latin typeface="Courier"/>
                <a:cs typeface="Courier"/>
              </a:rPr>
              <a:t> string value;</a:t>
            </a:r>
          </a:p>
          <a:p>
            <a:endParaRPr lang="en-US" sz="2000" dirty="0" smtClean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public </a:t>
            </a:r>
            <a:r>
              <a:rPr lang="en-US" sz="2000" dirty="0" err="1" smtClean="0">
                <a:latin typeface="Courier"/>
                <a:cs typeface="Courier"/>
              </a:rPr>
              <a:t>FirstName</a:t>
            </a:r>
            <a:r>
              <a:rPr lang="en-US" sz="2000" dirty="0" smtClean="0">
                <a:latin typeface="Courier"/>
                <a:cs typeface="Courier"/>
              </a:rPr>
              <a:t>(string value) </a:t>
            </a:r>
          </a:p>
          <a:p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{ </a:t>
            </a:r>
            <a:r>
              <a:rPr lang="en-US" sz="2000" dirty="0" err="1" smtClean="0">
                <a:latin typeface="Courier"/>
                <a:cs typeface="Courier"/>
              </a:rPr>
              <a:t>this.value</a:t>
            </a:r>
            <a:r>
              <a:rPr lang="en-US" sz="2000" dirty="0" smtClean="0">
                <a:latin typeface="Courier"/>
                <a:cs typeface="Courier"/>
              </a:rPr>
              <a:t> = value; }</a:t>
            </a:r>
          </a:p>
          <a:p>
            <a:endParaRPr lang="en-US" sz="2000" dirty="0" smtClean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public static 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implicit operator </a:t>
            </a:r>
            <a:r>
              <a:rPr lang="en-US" sz="2000" dirty="0" err="1" smtClean="0">
                <a:latin typeface="Courier"/>
                <a:cs typeface="Courier"/>
              </a:rPr>
              <a:t>FirstName</a:t>
            </a:r>
            <a:r>
              <a:rPr lang="en-US" sz="2000" dirty="0" smtClean="0">
                <a:latin typeface="Courier"/>
                <a:cs typeface="Courier"/>
              </a:rPr>
              <a:t>(string value)    </a:t>
            </a:r>
          </a:p>
          <a:p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{ </a:t>
            </a:r>
          </a:p>
          <a:p>
            <a:r>
              <a:rPr lang="en-US" sz="2000" dirty="0" smtClean="0">
                <a:latin typeface="Courier"/>
                <a:cs typeface="Courier"/>
              </a:rPr>
              <a:t>      return new </a:t>
            </a:r>
            <a:r>
              <a:rPr lang="en-US" sz="2000" dirty="0" err="1" smtClean="0">
                <a:latin typeface="Courier"/>
                <a:cs typeface="Courier"/>
              </a:rPr>
              <a:t>FirstName</a:t>
            </a:r>
            <a:r>
              <a:rPr lang="en-US" sz="2000" dirty="0" smtClean="0">
                <a:latin typeface="Courier"/>
                <a:cs typeface="Courier"/>
              </a:rPr>
              <a:t>(value);</a:t>
            </a:r>
          </a:p>
          <a:p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}</a:t>
            </a:r>
          </a:p>
          <a:p>
            <a:r>
              <a:rPr lang="en-US" sz="2000" dirty="0" smtClean="0">
                <a:latin typeface="Courier"/>
                <a:cs typeface="Courier"/>
              </a:rPr>
              <a:t>}</a:t>
            </a:r>
          </a:p>
          <a:p>
            <a:endParaRPr lang="en-US" sz="2000" dirty="0">
              <a:latin typeface="Courier"/>
              <a:cs typeface="Courier"/>
            </a:endParaRPr>
          </a:p>
          <a:p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                                          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9160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219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C#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2057400"/>
            <a:ext cx="8382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public Customer(</a:t>
            </a:r>
            <a:r>
              <a:rPr lang="en-US" sz="2400" dirty="0" err="1" smtClean="0">
                <a:latin typeface="Courier"/>
                <a:cs typeface="Courier"/>
              </a:rPr>
              <a:t>FirstName</a:t>
            </a:r>
            <a:r>
              <a:rPr lang="en-US" sz="2400" dirty="0" smtClean="0">
                <a:latin typeface="Courier"/>
                <a:cs typeface="Courier"/>
              </a:rPr>
              <a:t> name, </a:t>
            </a:r>
            <a:r>
              <a:rPr lang="en-US" sz="2400" dirty="0" err="1" smtClean="0">
                <a:latin typeface="Courier"/>
                <a:cs typeface="Courier"/>
              </a:rPr>
              <a:t>EmailAddress</a:t>
            </a:r>
            <a:r>
              <a:rPr lang="en-US" sz="2400" dirty="0" smtClean="0">
                <a:latin typeface="Courier"/>
                <a:cs typeface="Courier"/>
              </a:rPr>
              <a:t> login) {…}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endParaRPr lang="en-US" sz="2400" dirty="0" smtClean="0">
              <a:latin typeface="Courier"/>
              <a:cs typeface="Courier"/>
            </a:endParaRPr>
          </a:p>
          <a:p>
            <a:r>
              <a:rPr lang="en-US" sz="2400" dirty="0" smtClean="0">
                <a:latin typeface="Courier"/>
                <a:cs typeface="Courier"/>
              </a:rPr>
              <a:t>new Customer(“Jay”, (</a:t>
            </a:r>
            <a:r>
              <a:rPr lang="en-US" sz="2400" dirty="0" err="1" smtClean="0">
                <a:latin typeface="Courier"/>
                <a:cs typeface="Courier"/>
              </a:rPr>
              <a:t>EmailAddress</a:t>
            </a:r>
            <a:r>
              <a:rPr lang="en-US" sz="2400" dirty="0" smtClean="0">
                <a:latin typeface="Courier"/>
                <a:cs typeface="Courier"/>
              </a:rPr>
              <a:t>)“</a:t>
            </a:r>
            <a:r>
              <a:rPr lang="en-US" sz="2400" dirty="0" err="1" smtClean="0">
                <a:latin typeface="Courier"/>
                <a:cs typeface="Courier"/>
              </a:rPr>
              <a:t>jay@aranasoft.com</a:t>
            </a:r>
            <a:r>
              <a:rPr lang="en-US" sz="2400" dirty="0" smtClean="0">
                <a:latin typeface="Courier"/>
                <a:cs typeface="Courier"/>
              </a:rPr>
              <a:t>”);  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r>
              <a:rPr lang="en-US" sz="2400" dirty="0" smtClean="0"/>
              <a:t>	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                                  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0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In, Data Out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504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274638"/>
            <a:ext cx="64770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Scala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09600" y="1905000"/>
            <a:ext cx="76962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000" dirty="0" smtClean="0"/>
              <a:t>List [+A]</a:t>
            </a:r>
          </a:p>
          <a:p>
            <a:pPr fontAlgn="base"/>
            <a:endParaRPr lang="en-US" sz="2000" dirty="0" smtClean="0"/>
          </a:p>
          <a:p>
            <a:pPr fontAlgn="base"/>
            <a:endParaRPr lang="en-US" sz="2000" dirty="0" smtClean="0"/>
          </a:p>
          <a:p>
            <a:pPr fontAlgn="base"/>
            <a:r>
              <a:rPr lang="en-US" sz="2000" dirty="0" err="1" smtClean="0"/>
              <a:t>def</a:t>
            </a:r>
            <a:r>
              <a:rPr lang="en-US" sz="2000" dirty="0" smtClean="0"/>
              <a:t> </a:t>
            </a:r>
            <a:r>
              <a:rPr lang="en-US" sz="2000" b="1" dirty="0" err="1" smtClean="0"/>
              <a:t>indexOf</a:t>
            </a:r>
            <a:r>
              <a:rPr lang="en-US" sz="2000" b="1" dirty="0"/>
              <a:t> [B &gt;: A] (</a:t>
            </a:r>
            <a:r>
              <a:rPr lang="en-US" sz="2000" b="1" dirty="0" err="1"/>
              <a:t>elem</a:t>
            </a:r>
            <a:r>
              <a:rPr lang="en-US" sz="2000" b="1" dirty="0"/>
              <a:t>: B): </a:t>
            </a:r>
            <a:r>
              <a:rPr lang="en-US" sz="2000" b="1" u="sng" dirty="0" smtClean="0">
                <a:hlinkClick r:id="rId2"/>
              </a:rPr>
              <a:t>Int</a:t>
            </a:r>
            <a:endParaRPr lang="en-US" sz="2000" b="1" u="sng" dirty="0" smtClean="0"/>
          </a:p>
          <a:p>
            <a:pPr fontAlgn="base"/>
            <a:endParaRPr lang="en-US" sz="2000" b="1" dirty="0" smtClean="0"/>
          </a:p>
          <a:p>
            <a:pPr fontAlgn="base"/>
            <a:endParaRPr lang="en-US" sz="2000" dirty="0" smtClean="0"/>
          </a:p>
          <a:p>
            <a:pPr fontAlgn="base"/>
            <a:r>
              <a:rPr lang="en-US" sz="2000" dirty="0" err="1" smtClean="0"/>
              <a:t>def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sameElements</a:t>
            </a:r>
            <a:r>
              <a:rPr lang="en-US" sz="2000" b="1" dirty="0"/>
              <a:t> (that: </a:t>
            </a:r>
            <a:r>
              <a:rPr lang="en-US" sz="2000" b="1" dirty="0">
                <a:hlinkClick r:id="rId3"/>
              </a:rPr>
              <a:t>GenIterable</a:t>
            </a:r>
            <a:r>
              <a:rPr lang="en-US" sz="2000" b="1" dirty="0"/>
              <a:t>[A]): </a:t>
            </a:r>
            <a:r>
              <a:rPr lang="en-US" sz="2000" b="1" u="sng" dirty="0">
                <a:hlinkClick r:id="rId4"/>
              </a:rPr>
              <a:t>Boolean</a:t>
            </a:r>
            <a:endParaRPr lang="en-US" sz="2000" b="1" dirty="0"/>
          </a:p>
          <a:p>
            <a:pPr fontAlgn="base"/>
            <a:endParaRPr lang="en-US" sz="2000" b="1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33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4399" y="213360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public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valid(Customer </a:t>
            </a:r>
            <a:r>
              <a:rPr lang="en-US" sz="2400" dirty="0" err="1" smtClean="0"/>
              <a:t>cust</a:t>
            </a:r>
            <a:r>
              <a:rPr lang="en-US" sz="2400" dirty="0" smtClean="0"/>
              <a:t>) </a:t>
            </a:r>
          </a:p>
          <a:p>
            <a:r>
              <a:rPr lang="en-US" sz="2400" dirty="0" smtClean="0"/>
              <a:t>{</a:t>
            </a:r>
          </a:p>
          <a:p>
            <a:r>
              <a:rPr lang="en-US" sz="2400" dirty="0" smtClean="0"/>
              <a:t>    </a:t>
            </a:r>
            <a:r>
              <a:rPr lang="en-US" sz="2400" dirty="0" err="1" smtClean="0"/>
              <a:t>EmailAddress</a:t>
            </a:r>
            <a:r>
              <a:rPr lang="en-US" sz="2400" dirty="0" smtClean="0"/>
              <a:t> email = </a:t>
            </a:r>
            <a:r>
              <a:rPr lang="en-US" sz="2400" dirty="0" err="1" smtClean="0"/>
              <a:t>cust.getEmailAddress</a:t>
            </a:r>
            <a:r>
              <a:rPr lang="en-US" sz="2400" dirty="0" smtClean="0"/>
              <a:t>;</a:t>
            </a:r>
          </a:p>
          <a:p>
            <a:r>
              <a:rPr lang="en-US" sz="2400" dirty="0" smtClean="0"/>
              <a:t>    // exercise business logic</a:t>
            </a:r>
          </a:p>
          <a:p>
            <a:r>
              <a:rPr lang="en-US" sz="2400" dirty="0" smtClean="0"/>
              <a:t>    return true;    </a:t>
            </a:r>
          </a:p>
          <a:p>
            <a:r>
              <a:rPr lang="en-US" sz="2400" dirty="0" smtClean="0"/>
              <a:t>}</a:t>
            </a:r>
            <a:endParaRPr lang="en-US" sz="24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219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Java: weak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07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1000" y="1793241"/>
            <a:ext cx="8763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public </a:t>
            </a:r>
            <a:r>
              <a:rPr lang="en-US" sz="2400" dirty="0" err="1" smtClean="0"/>
              <a:t>bool</a:t>
            </a:r>
            <a:r>
              <a:rPr lang="en-US" sz="2400" dirty="0" smtClean="0"/>
              <a:t> valid(</a:t>
            </a:r>
            <a:r>
              <a:rPr lang="en-US" sz="2400" dirty="0" err="1" smtClean="0"/>
              <a:t>HasEmailAddress</a:t>
            </a:r>
            <a:r>
              <a:rPr lang="en-US" sz="2400" dirty="0" smtClean="0"/>
              <a:t> anything) </a:t>
            </a:r>
          </a:p>
          <a:p>
            <a:r>
              <a:rPr lang="en-US" sz="2400" dirty="0" smtClean="0"/>
              <a:t>{</a:t>
            </a:r>
          </a:p>
          <a:p>
            <a:r>
              <a:rPr lang="en-US" sz="2400" dirty="0" smtClean="0"/>
              <a:t>    </a:t>
            </a:r>
            <a:r>
              <a:rPr lang="en-US" sz="2400" dirty="0" err="1" smtClean="0"/>
              <a:t>EmailAddress</a:t>
            </a:r>
            <a:r>
              <a:rPr lang="en-US" sz="2400" dirty="0" smtClean="0"/>
              <a:t> email = </a:t>
            </a:r>
            <a:r>
              <a:rPr lang="en-US" sz="2400" dirty="0" err="1" smtClean="0"/>
              <a:t>anything.getEmailAddress</a:t>
            </a:r>
            <a:r>
              <a:rPr lang="en-US" sz="2400" dirty="0" smtClean="0"/>
              <a:t>();</a:t>
            </a:r>
          </a:p>
          <a:p>
            <a:r>
              <a:rPr lang="en-US" sz="2400" dirty="0" smtClean="0"/>
              <a:t>    // exercise business logic</a:t>
            </a:r>
          </a:p>
          <a:p>
            <a:r>
              <a:rPr lang="en-US" sz="2400" dirty="0" smtClean="0"/>
              <a:t>    return true;</a:t>
            </a:r>
          </a:p>
          <a:p>
            <a:r>
              <a:rPr lang="en-US" sz="2400" dirty="0" smtClean="0"/>
              <a:t> }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600200" y="4724400"/>
            <a:ext cx="6934200" cy="1200328"/>
          </a:xfrm>
          <a:prstGeom prst="rect">
            <a:avLst/>
          </a:prstGeom>
          <a:blipFill dpi="0" rotWithShape="1">
            <a:blip r:embed="rId4">
              <a:alphaModFix amt="19000"/>
            </a:blip>
            <a:srcRect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interface </a:t>
            </a:r>
            <a:r>
              <a:rPr lang="en-US" sz="2400" dirty="0" err="1" smtClean="0"/>
              <a:t>HasEmailAddress</a:t>
            </a:r>
            <a:r>
              <a:rPr lang="en-US" sz="2400" dirty="0" smtClean="0"/>
              <a:t> {</a:t>
            </a:r>
          </a:p>
          <a:p>
            <a:r>
              <a:rPr lang="en-US" sz="2400" dirty="0" smtClean="0"/>
              <a:t>    String </a:t>
            </a:r>
            <a:r>
              <a:rPr lang="en-US" sz="2400" dirty="0" err="1" smtClean="0"/>
              <a:t>EmailAddress</a:t>
            </a:r>
            <a:r>
              <a:rPr lang="en-US" sz="2400" dirty="0" smtClean="0"/>
              <a:t> </a:t>
            </a:r>
            <a:r>
              <a:rPr lang="en-US" sz="2400" dirty="0" err="1" smtClean="0"/>
              <a:t>getEmailAddress</a:t>
            </a:r>
            <a:r>
              <a:rPr lang="en-US" sz="2400" dirty="0" smtClean="0"/>
              <a:t>();</a:t>
            </a:r>
          </a:p>
          <a:p>
            <a:r>
              <a:rPr lang="en-US" sz="2400" dirty="0" smtClean="0"/>
              <a:t>  }</a:t>
            </a:r>
            <a:endParaRPr lang="en-US" sz="24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Java: specific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6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4399" y="213360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public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Valid(Customer </a:t>
            </a:r>
            <a:r>
              <a:rPr lang="en-US" sz="2400" dirty="0" err="1" smtClean="0"/>
              <a:t>cust</a:t>
            </a:r>
            <a:r>
              <a:rPr lang="en-US" sz="2400" dirty="0" smtClean="0"/>
              <a:t>) </a:t>
            </a:r>
          </a:p>
          <a:p>
            <a:r>
              <a:rPr lang="en-US" sz="2400" dirty="0" smtClean="0"/>
              <a:t>{</a:t>
            </a:r>
          </a:p>
          <a:p>
            <a:r>
              <a:rPr lang="en-US" sz="2400" dirty="0" smtClean="0"/>
              <a:t>    </a:t>
            </a:r>
            <a:r>
              <a:rPr lang="en-US" sz="2400" dirty="0" err="1" smtClean="0"/>
              <a:t>EmailAddress</a:t>
            </a:r>
            <a:r>
              <a:rPr lang="en-US" sz="2400" dirty="0" smtClean="0"/>
              <a:t> email = </a:t>
            </a:r>
            <a:r>
              <a:rPr lang="en-US" sz="2400" dirty="0" err="1" smtClean="0"/>
              <a:t>cust.EmailAddress</a:t>
            </a:r>
            <a:r>
              <a:rPr lang="en-US" sz="2400" dirty="0" smtClean="0"/>
              <a:t>;</a:t>
            </a:r>
          </a:p>
          <a:p>
            <a:r>
              <a:rPr lang="en-US" sz="2400" dirty="0" smtClean="0"/>
              <a:t>    // exercise business logic</a:t>
            </a:r>
          </a:p>
          <a:p>
            <a:r>
              <a:rPr lang="en-US" sz="2400" dirty="0" smtClean="0"/>
              <a:t>    return true;    </a:t>
            </a:r>
          </a:p>
          <a:p>
            <a:r>
              <a:rPr lang="en-US" sz="2400" dirty="0" smtClean="0"/>
              <a:t>}</a:t>
            </a:r>
            <a:endParaRPr lang="en-US" sz="24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219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C#: weak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1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51088" y="1793241"/>
            <a:ext cx="78119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public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Valid(</a:t>
            </a:r>
            <a:r>
              <a:rPr lang="en-US" sz="2400" dirty="0" err="1" smtClean="0"/>
              <a:t>IHasEmailAddress</a:t>
            </a:r>
            <a:r>
              <a:rPr lang="en-US" sz="2400" dirty="0" smtClean="0"/>
              <a:t> anything) </a:t>
            </a:r>
          </a:p>
          <a:p>
            <a:r>
              <a:rPr lang="en-US" sz="2400" dirty="0" smtClean="0"/>
              <a:t>{</a:t>
            </a:r>
          </a:p>
          <a:p>
            <a:r>
              <a:rPr lang="en-US" sz="2400" dirty="0" smtClean="0"/>
              <a:t>    </a:t>
            </a:r>
            <a:r>
              <a:rPr lang="en-US" sz="2400" dirty="0" err="1" smtClean="0"/>
              <a:t>EmailAddress</a:t>
            </a:r>
            <a:r>
              <a:rPr lang="en-US" sz="2400" dirty="0" smtClean="0"/>
              <a:t> email = </a:t>
            </a:r>
            <a:r>
              <a:rPr lang="en-US" sz="2400" dirty="0" err="1" smtClean="0"/>
              <a:t>anything.EmailAddress</a:t>
            </a:r>
            <a:r>
              <a:rPr lang="en-US" sz="2400" dirty="0" smtClean="0"/>
              <a:t>;</a:t>
            </a:r>
          </a:p>
          <a:p>
            <a:r>
              <a:rPr lang="en-US" sz="2400" dirty="0" smtClean="0"/>
              <a:t>    // exercise business logic</a:t>
            </a:r>
          </a:p>
          <a:p>
            <a:r>
              <a:rPr lang="en-US" sz="2400" dirty="0" smtClean="0"/>
              <a:t>    return true;</a:t>
            </a:r>
          </a:p>
          <a:p>
            <a:r>
              <a:rPr lang="en-US" sz="2400" dirty="0" smtClean="0"/>
              <a:t>  }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200400" y="4724400"/>
            <a:ext cx="5334000" cy="1200328"/>
          </a:xfrm>
          <a:prstGeom prst="rect">
            <a:avLst/>
          </a:prstGeom>
          <a:blipFill dpi="0" rotWithShape="1">
            <a:blip r:embed="rId4">
              <a:alphaModFix amt="19000"/>
            </a:blip>
            <a:srcRect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interface </a:t>
            </a:r>
            <a:r>
              <a:rPr lang="en-US" sz="2400" dirty="0" err="1" smtClean="0"/>
              <a:t>IHasEmailAddress</a:t>
            </a:r>
            <a:r>
              <a:rPr lang="en-US" sz="2400" dirty="0" smtClean="0"/>
              <a:t> {</a:t>
            </a:r>
          </a:p>
          <a:p>
            <a:r>
              <a:rPr lang="en-US" sz="2400" dirty="0" smtClean="0"/>
              <a:t>    string </a:t>
            </a:r>
            <a:r>
              <a:rPr lang="en-US" sz="2400" dirty="0" err="1" smtClean="0"/>
              <a:t>EmailAddress</a:t>
            </a:r>
            <a:r>
              <a:rPr lang="en-US" sz="2400" dirty="0" smtClean="0"/>
              <a:t> {get; }</a:t>
            </a:r>
          </a:p>
          <a:p>
            <a:r>
              <a:rPr lang="en-US" sz="2400" dirty="0" smtClean="0"/>
              <a:t>  }</a:t>
            </a:r>
            <a:endParaRPr lang="en-US" sz="24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C#: specific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56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100000">
              <a:schemeClr val="accent6">
                <a:lumMod val="60000"/>
                <a:lumOff val="40000"/>
              </a:schemeClr>
            </a:gs>
            <a:gs pos="0">
              <a:srgbClr val="FFFFF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47800" y="152400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talk is brought to you by… the Choice type!</a:t>
            </a:r>
            <a:endParaRPr lang="en-US" dirty="0"/>
          </a:p>
        </p:txBody>
      </p:sp>
      <p:sp>
        <p:nvSpPr>
          <p:cNvPr id="6" name="Manual Operation 5"/>
          <p:cNvSpPr/>
          <p:nvPr/>
        </p:nvSpPr>
        <p:spPr>
          <a:xfrm>
            <a:off x="2672443" y="1066800"/>
            <a:ext cx="2514600" cy="1068614"/>
          </a:xfrm>
          <a:prstGeom prst="flowChartManualOperat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929743" y="2512786"/>
            <a:ext cx="0" cy="990600"/>
          </a:xfrm>
          <a:prstGeom prst="straightConnector1">
            <a:avLst/>
          </a:prstGeom>
          <a:ln w="762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81643" y="3581400"/>
            <a:ext cx="8610600" cy="2276786"/>
            <a:chOff x="81643" y="3581400"/>
            <a:chExt cx="8610600" cy="2276786"/>
          </a:xfrm>
        </p:grpSpPr>
        <p:sp>
          <p:nvSpPr>
            <p:cNvPr id="20" name="TextBox 19"/>
            <p:cNvSpPr txBox="1"/>
            <p:nvPr/>
          </p:nvSpPr>
          <p:spPr>
            <a:xfrm>
              <a:off x="81643" y="5396521"/>
              <a:ext cx="8610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Courier"/>
                  <a:cs typeface="Courier"/>
                </a:rPr>
                <a:t>Congratulations! $200</a:t>
              </a:r>
              <a:endParaRPr lang="en-US" sz="2400" dirty="0">
                <a:latin typeface="Courier"/>
                <a:cs typeface="Courier"/>
              </a:endParaRPr>
            </a:p>
          </p:txBody>
        </p:sp>
        <p:sp>
          <p:nvSpPr>
            <p:cNvPr id="3" name="Sun 2"/>
            <p:cNvSpPr/>
            <p:nvPr/>
          </p:nvSpPr>
          <p:spPr>
            <a:xfrm>
              <a:off x="3129643" y="3581400"/>
              <a:ext cx="1600200" cy="1600200"/>
            </a:xfrm>
            <a:prstGeom prst="su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-228600" y="3953747"/>
            <a:ext cx="8610600" cy="1864524"/>
            <a:chOff x="-203200" y="3924300"/>
            <a:chExt cx="8610600" cy="1864524"/>
          </a:xfrm>
        </p:grpSpPr>
        <p:sp>
          <p:nvSpPr>
            <p:cNvPr id="2" name="Smiley Face 1"/>
            <p:cNvSpPr/>
            <p:nvPr/>
          </p:nvSpPr>
          <p:spPr>
            <a:xfrm>
              <a:off x="3472543" y="3924300"/>
              <a:ext cx="914400" cy="914400"/>
            </a:xfrm>
            <a:prstGeom prst="smileyFace">
              <a:avLst>
                <a:gd name="adj" fmla="val -4653"/>
              </a:avLst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-203200" y="5327159"/>
              <a:ext cx="8610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Courier"/>
                  <a:cs typeface="Courier"/>
                </a:rPr>
                <a:t>You lose – busted!</a:t>
              </a:r>
              <a:endParaRPr lang="en-US" sz="2400" dirty="0">
                <a:latin typeface="Courier"/>
                <a:cs typeface="Couri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989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100000">
              <a:schemeClr val="accent6">
                <a:lumMod val="60000"/>
                <a:lumOff val="40000"/>
              </a:schemeClr>
            </a:gs>
            <a:gs pos="0">
              <a:srgbClr val="FFFFF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3000" y="5562600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because checked exceptions are the devil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2514600"/>
            <a:ext cx="7239000" cy="3048000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Choice&lt;T1,T2&gt;</a:t>
            </a:r>
            <a:endParaRPr 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0600" y="1371600"/>
            <a:ext cx="7239000" cy="3048000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Either&lt;A,B&gt;</a:t>
            </a:r>
            <a:endParaRPr 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3517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Lazy evaluation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50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14600"/>
            <a:ext cx="8229600" cy="36115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Delaying evaluation of an expression until the last responsible moment.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15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already do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9780" y="2352094"/>
            <a:ext cx="4655820" cy="4233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Providers, Factories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2039056" y="3505200"/>
            <a:ext cx="445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SQL Cursors</a:t>
            </a:r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18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point?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0"/>
            <a:ext cx="8229600" cy="38401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Testable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Easier to understand</a:t>
            </a:r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12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point?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905000"/>
            <a:ext cx="6096000" cy="5757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You may never even need it.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3048000"/>
            <a:ext cx="845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Separate “what to do” from “when to stop.”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447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Lazy evaluation in </a:t>
            </a:r>
            <a:r>
              <a:rPr lang="en-US" dirty="0"/>
              <a:t>J</a:t>
            </a:r>
            <a:r>
              <a:rPr lang="en-US" dirty="0" smtClean="0"/>
              <a:t>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2286000"/>
            <a:ext cx="6705600" cy="3840163"/>
          </a:xfrm>
        </p:spPr>
        <p:txBody>
          <a:bodyPr/>
          <a:lstStyle/>
          <a:p>
            <a:r>
              <a:rPr lang="en-US" dirty="0" smtClean="0"/>
              <a:t>Callable</a:t>
            </a:r>
          </a:p>
          <a:p>
            <a:endParaRPr lang="en-US" dirty="0" smtClean="0"/>
          </a:p>
          <a:p>
            <a:r>
              <a:rPr lang="en-US" dirty="0" smtClean="0"/>
              <a:t>Iterable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25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" y="1797308"/>
            <a:ext cx="8610600" cy="48320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int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bugCount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= 0;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String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nextLine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= file.readLine();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while (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bugCount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&lt; 40) {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 if (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nextLine.startsWith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("BUG")) {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   String[] words =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nextLine.split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(" ");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   report("Saw the bug at "+words[0]+" on "+ words[1]);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  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bugCount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++;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 }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waitUntilFileHasMoreData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(file);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nextLine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= file.readLine();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}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57200" y="2330708"/>
            <a:ext cx="4953000" cy="3733800"/>
            <a:chOff x="457200" y="1143000"/>
            <a:chExt cx="4953000" cy="3733800"/>
          </a:xfrm>
        </p:grpSpPr>
        <p:sp>
          <p:nvSpPr>
            <p:cNvPr id="9" name="Rectangle 8"/>
            <p:cNvSpPr/>
            <p:nvPr/>
          </p:nvSpPr>
          <p:spPr>
            <a:xfrm>
              <a:off x="457200" y="1143000"/>
              <a:ext cx="4800600" cy="381000"/>
            </a:xfrm>
            <a:prstGeom prst="rect">
              <a:avLst/>
            </a:prstGeom>
            <a:solidFill>
              <a:srgbClr val="7030A0">
                <a:alpha val="3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9600" y="4114800"/>
              <a:ext cx="4800600" cy="762000"/>
            </a:xfrm>
            <a:prstGeom prst="rect">
              <a:avLst/>
            </a:prstGeom>
            <a:solidFill>
              <a:srgbClr val="7030A0">
                <a:alpha val="3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57200" y="1873508"/>
            <a:ext cx="3276600" cy="2971800"/>
            <a:chOff x="457200" y="685800"/>
            <a:chExt cx="3276600" cy="2971800"/>
          </a:xfrm>
        </p:grpSpPr>
        <p:sp>
          <p:nvSpPr>
            <p:cNvPr id="7" name="Rectangle 6"/>
            <p:cNvSpPr/>
            <p:nvPr/>
          </p:nvSpPr>
          <p:spPr>
            <a:xfrm>
              <a:off x="457200" y="685800"/>
              <a:ext cx="2667000" cy="381000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447800" y="1600200"/>
              <a:ext cx="2286000" cy="304800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38200" y="3276600"/>
              <a:ext cx="1905000" cy="381000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47700" y="3168908"/>
            <a:ext cx="4686300" cy="2057400"/>
            <a:chOff x="647700" y="1981200"/>
            <a:chExt cx="4686300" cy="2057400"/>
          </a:xfrm>
        </p:grpSpPr>
        <p:sp>
          <p:nvSpPr>
            <p:cNvPr id="12" name="Rectangle 11"/>
            <p:cNvSpPr/>
            <p:nvPr/>
          </p:nvSpPr>
          <p:spPr>
            <a:xfrm>
              <a:off x="647700" y="1981200"/>
              <a:ext cx="4686300" cy="381000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47700" y="3657600"/>
              <a:ext cx="114300" cy="381000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00100" y="3626108"/>
            <a:ext cx="7658100" cy="790575"/>
            <a:chOff x="800100" y="2438400"/>
            <a:chExt cx="7658100" cy="790575"/>
          </a:xfrm>
        </p:grpSpPr>
        <p:sp>
          <p:nvSpPr>
            <p:cNvPr id="14" name="Rectangle 13"/>
            <p:cNvSpPr/>
            <p:nvPr/>
          </p:nvSpPr>
          <p:spPr>
            <a:xfrm>
              <a:off x="800100" y="2438400"/>
              <a:ext cx="5067300" cy="381000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09750" y="2847975"/>
              <a:ext cx="6648450" cy="381000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Imperative 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60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1843891"/>
            <a:ext cx="8077200" cy="3539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for (String s :</a:t>
            </a:r>
          </a:p>
          <a:p>
            <a:r>
              <a:rPr lang="en-US" sz="28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         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FluentIterable.of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(new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RandomFileIterable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(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))                               	.filter(STARTS_WITH_BUG_PREDICATE)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	.transform(TRANSFORM_BUG_FUNCTION) 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	.limit(40) 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	.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asImmutableList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()) {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     report(s); 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}</a:t>
            </a:r>
            <a:endParaRPr lang="en-US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47800" y="3581400"/>
            <a:ext cx="1333500" cy="4572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962400" y="2286000"/>
            <a:ext cx="4191000" cy="533400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47800" y="2819400"/>
            <a:ext cx="6010275" cy="381000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447800" y="3200400"/>
            <a:ext cx="6848476" cy="3810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style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12" name="Picture 2" descr="http://www.bellybytes.com/food/images/guav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4495800"/>
            <a:ext cx="2083762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3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1" grpId="0" animBg="1"/>
      <p:bldP spid="14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66700" y="1328767"/>
            <a:ext cx="8610600" cy="45243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err="1"/>
              <a:t>int</a:t>
            </a:r>
            <a:r>
              <a:rPr lang="en-US" sz="2400" dirty="0"/>
              <a:t> </a:t>
            </a:r>
            <a:r>
              <a:rPr lang="en-US" sz="2400" dirty="0" err="1"/>
              <a:t>bugCount</a:t>
            </a:r>
            <a:r>
              <a:rPr lang="en-US" sz="2400" dirty="0"/>
              <a:t> = 0;</a:t>
            </a:r>
          </a:p>
          <a:p>
            <a:r>
              <a:rPr lang="en-US" sz="2400" dirty="0" smtClean="0"/>
              <a:t>string </a:t>
            </a:r>
            <a:r>
              <a:rPr lang="en-US" sz="2400" dirty="0" err="1"/>
              <a:t>nextLine</a:t>
            </a:r>
            <a:r>
              <a:rPr lang="en-US" sz="2400" dirty="0"/>
              <a:t> = </a:t>
            </a:r>
            <a:r>
              <a:rPr lang="en-US" sz="2400" dirty="0" err="1"/>
              <a:t>file.ReadLine</a:t>
            </a:r>
            <a:r>
              <a:rPr lang="en-US" sz="2400" dirty="0"/>
              <a:t>();</a:t>
            </a:r>
          </a:p>
          <a:p>
            <a:r>
              <a:rPr lang="en-US" sz="2400" dirty="0" smtClean="0"/>
              <a:t>while </a:t>
            </a:r>
            <a:r>
              <a:rPr lang="en-US" sz="2400" dirty="0"/>
              <a:t>(</a:t>
            </a:r>
            <a:r>
              <a:rPr lang="en-US" sz="2400" dirty="0" err="1"/>
              <a:t>bugCount</a:t>
            </a:r>
            <a:r>
              <a:rPr lang="en-US" sz="2400" dirty="0"/>
              <a:t> &lt; 40</a:t>
            </a:r>
            <a:r>
              <a:rPr lang="en-US" sz="2400" dirty="0" smtClean="0"/>
              <a:t>) {</a:t>
            </a:r>
            <a:endParaRPr lang="en-US" sz="2400" dirty="0"/>
          </a:p>
          <a:p>
            <a:r>
              <a:rPr lang="en-US" sz="2400" dirty="0" smtClean="0"/>
              <a:t>    if </a:t>
            </a:r>
            <a:r>
              <a:rPr lang="en-US" sz="2400" dirty="0"/>
              <a:t>(</a:t>
            </a:r>
            <a:r>
              <a:rPr lang="en-US" sz="2400" dirty="0" err="1"/>
              <a:t>nextLine.StartsWith</a:t>
            </a:r>
            <a:r>
              <a:rPr lang="en-US" sz="2400" dirty="0"/>
              <a:t>("BUG</a:t>
            </a:r>
            <a:r>
              <a:rPr lang="en-US" sz="2400" dirty="0" smtClean="0"/>
              <a:t>")) {</a:t>
            </a:r>
            <a:endParaRPr lang="en-US" sz="2400" dirty="0"/>
          </a:p>
          <a:p>
            <a:r>
              <a:rPr lang="en-US" sz="2400" dirty="0" smtClean="0"/>
              <a:t>        string</a:t>
            </a:r>
            <a:r>
              <a:rPr lang="en-US" sz="2400" dirty="0"/>
              <a:t>[] words = </a:t>
            </a:r>
            <a:r>
              <a:rPr lang="en-US" sz="2400" dirty="0" err="1"/>
              <a:t>nextLine.Split</a:t>
            </a:r>
            <a:r>
              <a:rPr lang="en-US" sz="2400" dirty="0"/>
              <a:t>(' ');</a:t>
            </a:r>
          </a:p>
          <a:p>
            <a:r>
              <a:rPr lang="en-US" sz="2400" dirty="0"/>
              <a:t>       </a:t>
            </a:r>
            <a:r>
              <a:rPr lang="en-US" sz="2400" dirty="0" smtClean="0"/>
              <a:t> Report</a:t>
            </a:r>
            <a:r>
              <a:rPr lang="en-US" sz="2400" dirty="0"/>
              <a:t>("Saw the bug at </a:t>
            </a:r>
            <a:r>
              <a:rPr lang="en-US" sz="2400" dirty="0" smtClean="0"/>
              <a:t>" + words[1]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                  + " </a:t>
            </a:r>
            <a:r>
              <a:rPr lang="en-US" sz="2400" dirty="0"/>
              <a:t>on </a:t>
            </a:r>
            <a:r>
              <a:rPr lang="en-US" sz="2400" dirty="0" smtClean="0"/>
              <a:t>" + words[2</a:t>
            </a:r>
            <a:r>
              <a:rPr lang="en-US" sz="2400" dirty="0"/>
              <a:t>]);</a:t>
            </a:r>
          </a:p>
          <a:p>
            <a:r>
              <a:rPr lang="en-US" sz="2400" dirty="0" smtClean="0"/>
              <a:t>        </a:t>
            </a:r>
            <a:r>
              <a:rPr lang="en-US" sz="2400" dirty="0" err="1" smtClean="0"/>
              <a:t>bugCount</a:t>
            </a:r>
            <a:r>
              <a:rPr lang="en-US" sz="2400" dirty="0"/>
              <a:t>++;</a:t>
            </a:r>
          </a:p>
          <a:p>
            <a:r>
              <a:rPr lang="en-US" sz="2400" dirty="0" smtClean="0"/>
              <a:t>    }</a:t>
            </a:r>
            <a:endParaRPr lang="en-US" sz="2400" dirty="0"/>
          </a:p>
          <a:p>
            <a:r>
              <a:rPr lang="en-US" sz="2400" dirty="0" smtClean="0"/>
              <a:t>    </a:t>
            </a:r>
            <a:r>
              <a:rPr lang="en-US" sz="2400" dirty="0" err="1" smtClean="0"/>
              <a:t>WaitUntilFileHasMoreData</a:t>
            </a:r>
            <a:r>
              <a:rPr lang="en-US" sz="2400" dirty="0" smtClean="0"/>
              <a:t>(file</a:t>
            </a:r>
            <a:r>
              <a:rPr lang="en-US" sz="2400" dirty="0"/>
              <a:t>);</a:t>
            </a:r>
          </a:p>
          <a:p>
            <a:r>
              <a:rPr lang="en-US" sz="2400" dirty="0" smtClean="0"/>
              <a:t>    </a:t>
            </a:r>
            <a:r>
              <a:rPr lang="en-US" sz="2400" dirty="0" err="1" smtClean="0"/>
              <a:t>nextLine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err="1"/>
              <a:t>file.ReadLine</a:t>
            </a:r>
            <a:r>
              <a:rPr lang="en-US" sz="2400" dirty="0"/>
              <a:t>();</a:t>
            </a:r>
          </a:p>
          <a:p>
            <a:r>
              <a:rPr lang="en-US" sz="2400" dirty="0" smtClean="0"/>
              <a:t>}</a:t>
            </a:r>
            <a:endParaRPr lang="en-US" sz="2400" dirty="0" smtClean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33374" y="1793241"/>
            <a:ext cx="5229226" cy="3699228"/>
            <a:chOff x="457199" y="1143000"/>
            <a:chExt cx="5229226" cy="3699228"/>
          </a:xfrm>
        </p:grpSpPr>
        <p:sp>
          <p:nvSpPr>
            <p:cNvPr id="27" name="Rectangle 26"/>
            <p:cNvSpPr/>
            <p:nvPr/>
          </p:nvSpPr>
          <p:spPr>
            <a:xfrm>
              <a:off x="457199" y="1143000"/>
              <a:ext cx="5153025" cy="381000"/>
            </a:xfrm>
            <a:prstGeom prst="rect">
              <a:avLst/>
            </a:prstGeom>
            <a:solidFill>
              <a:srgbClr val="7030A0">
                <a:alpha val="3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85825" y="4080228"/>
              <a:ext cx="4800600" cy="762000"/>
            </a:xfrm>
            <a:prstGeom prst="rect">
              <a:avLst/>
            </a:prstGeom>
            <a:solidFill>
              <a:srgbClr val="7030A0">
                <a:alpha val="3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11856" y="1411111"/>
            <a:ext cx="3421944" cy="2941814"/>
            <a:chOff x="457200" y="685800"/>
            <a:chExt cx="3421944" cy="2941814"/>
          </a:xfrm>
        </p:grpSpPr>
        <p:sp>
          <p:nvSpPr>
            <p:cNvPr id="30" name="Rectangle 29"/>
            <p:cNvSpPr/>
            <p:nvPr/>
          </p:nvSpPr>
          <p:spPr>
            <a:xfrm>
              <a:off x="457200" y="685800"/>
              <a:ext cx="2812344" cy="381000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593144" y="1454574"/>
              <a:ext cx="2286000" cy="304800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288344" y="3246614"/>
              <a:ext cx="2190750" cy="381000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00100" y="2516788"/>
            <a:ext cx="4838700" cy="2217137"/>
            <a:chOff x="262114" y="1935763"/>
            <a:chExt cx="4838700" cy="2217137"/>
          </a:xfrm>
        </p:grpSpPr>
        <p:sp>
          <p:nvSpPr>
            <p:cNvPr id="34" name="Rectangle 33"/>
            <p:cNvSpPr/>
            <p:nvPr/>
          </p:nvSpPr>
          <p:spPr>
            <a:xfrm>
              <a:off x="647700" y="1935763"/>
              <a:ext cx="4453114" cy="381000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62114" y="3771900"/>
              <a:ext cx="114300" cy="381000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219200" y="2886146"/>
            <a:ext cx="5791200" cy="1085779"/>
            <a:chOff x="800100" y="2438400"/>
            <a:chExt cx="5791200" cy="1085779"/>
          </a:xfrm>
        </p:grpSpPr>
        <p:sp>
          <p:nvSpPr>
            <p:cNvPr id="37" name="Rectangle 36"/>
            <p:cNvSpPr/>
            <p:nvPr/>
          </p:nvSpPr>
          <p:spPr>
            <a:xfrm>
              <a:off x="800100" y="2438400"/>
              <a:ext cx="5410200" cy="381000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943100" y="2819400"/>
              <a:ext cx="4648200" cy="704779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itle 19"/>
          <p:cNvSpPr>
            <a:spLocks noGrp="1"/>
          </p:cNvSpPr>
          <p:nvPr>
            <p:ph type="title"/>
          </p:nvPr>
        </p:nvSpPr>
        <p:spPr>
          <a:xfrm>
            <a:off x="1828800" y="274638"/>
            <a:ext cx="6858000" cy="1143000"/>
          </a:xfrm>
        </p:spPr>
        <p:txBody>
          <a:bodyPr/>
          <a:lstStyle/>
          <a:p>
            <a:r>
              <a:rPr lang="en-US" dirty="0" smtClean="0"/>
              <a:t>C#: Imperative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29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7200" y="1843891"/>
            <a:ext cx="8382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var</a:t>
            </a:r>
            <a:r>
              <a:rPr lang="en-US" sz="2400" dirty="0" smtClean="0"/>
              <a:t> </a:t>
            </a:r>
            <a:r>
              <a:rPr lang="en-US" sz="2400" dirty="0"/>
              <a:t>lines = </a:t>
            </a:r>
            <a:r>
              <a:rPr lang="en-US" sz="2400" dirty="0" err="1"/>
              <a:t>ReadLines</a:t>
            </a:r>
            <a:r>
              <a:rPr lang="en-US" sz="2400" dirty="0"/>
              <a:t>(file)</a:t>
            </a:r>
          </a:p>
          <a:p>
            <a:r>
              <a:rPr lang="en-US" sz="2400" dirty="0"/>
              <a:t>               </a:t>
            </a:r>
            <a:r>
              <a:rPr lang="en-US" sz="2400" dirty="0" smtClean="0"/>
              <a:t>    .</a:t>
            </a:r>
            <a:r>
              <a:rPr lang="en-US" sz="2400" dirty="0"/>
              <a:t>Where(line =&gt; </a:t>
            </a:r>
            <a:r>
              <a:rPr lang="en-US" sz="2400" dirty="0" err="1"/>
              <a:t>line.StartsWith</a:t>
            </a:r>
            <a:r>
              <a:rPr lang="en-US" sz="2400" dirty="0"/>
              <a:t>("BUG"))</a:t>
            </a:r>
          </a:p>
          <a:p>
            <a:r>
              <a:rPr lang="en-US" sz="2400" dirty="0" smtClean="0"/>
              <a:t>                   .</a:t>
            </a:r>
            <a:r>
              <a:rPr lang="en-US" sz="2400" dirty="0"/>
              <a:t>Select(</a:t>
            </a:r>
            <a:r>
              <a:rPr lang="en-US" sz="2400" dirty="0" err="1"/>
              <a:t>FormatBugLine</a:t>
            </a:r>
            <a:r>
              <a:rPr lang="en-US" sz="2400" dirty="0"/>
              <a:t>)</a:t>
            </a:r>
          </a:p>
          <a:p>
            <a:r>
              <a:rPr lang="en-US" sz="2400" dirty="0" smtClean="0"/>
              <a:t>                   .</a:t>
            </a:r>
            <a:r>
              <a:rPr lang="en-US" sz="2400" dirty="0"/>
              <a:t>Take(40);</a:t>
            </a:r>
          </a:p>
          <a:p>
            <a:r>
              <a:rPr lang="en-US" sz="2400" dirty="0" err="1" smtClean="0"/>
              <a:t>foreach</a:t>
            </a:r>
            <a:r>
              <a:rPr lang="en-US" sz="2400" dirty="0" smtClean="0"/>
              <a:t> </a:t>
            </a:r>
            <a:r>
              <a:rPr lang="en-US" sz="2400" dirty="0"/>
              <a:t>(</a:t>
            </a:r>
            <a:r>
              <a:rPr lang="en-US" sz="2400" dirty="0" err="1"/>
              <a:t>var</a:t>
            </a:r>
            <a:r>
              <a:rPr lang="en-US" sz="2400" dirty="0"/>
              <a:t> line in lines)</a:t>
            </a:r>
          </a:p>
          <a:p>
            <a:r>
              <a:rPr lang="en-US" sz="2400" dirty="0" smtClean="0"/>
              <a:t>{</a:t>
            </a:r>
            <a:endParaRPr lang="en-US" sz="2400" dirty="0"/>
          </a:p>
          <a:p>
            <a:r>
              <a:rPr lang="en-US" sz="2400" dirty="0" smtClean="0"/>
              <a:t>     Report(line</a:t>
            </a:r>
            <a:r>
              <a:rPr lang="en-US" sz="2400" dirty="0"/>
              <a:t>);</a:t>
            </a:r>
          </a:p>
          <a:p>
            <a:r>
              <a:rPr lang="en-US" sz="2400" dirty="0" smtClean="0"/>
              <a:t>}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87978" y="3009900"/>
            <a:ext cx="1679222" cy="3810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319337" y="1866900"/>
            <a:ext cx="2328863" cy="381000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590800" y="2247900"/>
            <a:ext cx="6248400" cy="381000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590800" y="2628900"/>
            <a:ext cx="3657600" cy="3810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6"/>
          <p:cNvSpPr>
            <a:spLocks noGrp="1"/>
          </p:cNvSpPr>
          <p:nvPr>
            <p:ph type="title"/>
          </p:nvPr>
        </p:nvSpPr>
        <p:spPr>
          <a:xfrm>
            <a:off x="1905000" y="274638"/>
            <a:ext cx="6781800" cy="1143000"/>
          </a:xfrm>
        </p:spPr>
        <p:txBody>
          <a:bodyPr/>
          <a:lstStyle/>
          <a:p>
            <a:r>
              <a:rPr lang="en-US" dirty="0" smtClean="0"/>
              <a:t>C#: Declarative style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5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22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1556" y="2362200"/>
            <a:ext cx="8382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0070C0"/>
                </a:solidFill>
              </a:rPr>
              <a:t>IEnumerable</a:t>
            </a:r>
            <a:r>
              <a:rPr lang="en-US" sz="2400" dirty="0" smtClean="0"/>
              <a:t>&lt;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string</a:t>
            </a:r>
            <a:r>
              <a:rPr lang="en-US" sz="2400" dirty="0" smtClean="0"/>
              <a:t>&gt; </a:t>
            </a:r>
            <a:r>
              <a:rPr lang="en-US" sz="2400" dirty="0" err="1" smtClean="0"/>
              <a:t>ReadLines</a:t>
            </a:r>
            <a:r>
              <a:rPr lang="en-US" sz="2400" dirty="0" smtClean="0"/>
              <a:t>(</a:t>
            </a:r>
            <a:r>
              <a:rPr lang="en-US" sz="2400" dirty="0" err="1" smtClean="0"/>
              <a:t>StreamReader</a:t>
            </a:r>
            <a:r>
              <a:rPr lang="en-US" sz="2400" dirty="0" smtClean="0"/>
              <a:t> r) {</a:t>
            </a:r>
            <a:endParaRPr lang="en-US" sz="2400" dirty="0"/>
          </a:p>
          <a:p>
            <a:r>
              <a:rPr lang="en-US" sz="2400" dirty="0" smtClean="0"/>
              <a:t>    while </a:t>
            </a:r>
            <a:r>
              <a:rPr lang="en-US" sz="2400" dirty="0"/>
              <a:t>(true</a:t>
            </a:r>
            <a:r>
              <a:rPr lang="en-US" sz="2400" dirty="0" smtClean="0"/>
              <a:t>) </a:t>
            </a:r>
            <a:r>
              <a:rPr lang="en-US" sz="2400" dirty="0"/>
              <a:t>{</a:t>
            </a:r>
          </a:p>
          <a:p>
            <a:r>
              <a:rPr lang="en-US" sz="2400" dirty="0"/>
              <a:t>        </a:t>
            </a:r>
            <a:r>
              <a:rPr lang="en-US" sz="2400" dirty="0" err="1" smtClean="0"/>
              <a:t>WaitUntilFileHasMoreData</a:t>
            </a:r>
            <a:r>
              <a:rPr lang="en-US" sz="2400" dirty="0" smtClean="0"/>
              <a:t>(r);</a:t>
            </a:r>
            <a:endParaRPr lang="en-US" sz="2400" dirty="0"/>
          </a:p>
          <a:p>
            <a:r>
              <a:rPr lang="en-US" sz="2400" dirty="0" smtClean="0"/>
              <a:t>        </a:t>
            </a:r>
            <a:r>
              <a:rPr lang="en-US" sz="2400" dirty="0" smtClean="0">
                <a:solidFill>
                  <a:srgbClr val="0070C0"/>
                </a:solidFill>
              </a:rPr>
              <a:t>yield</a:t>
            </a:r>
            <a:r>
              <a:rPr lang="en-US" sz="2400" dirty="0" smtClean="0"/>
              <a:t> </a:t>
            </a:r>
            <a:r>
              <a:rPr lang="en-US" sz="2400" dirty="0">
                <a:solidFill>
                  <a:srgbClr val="0070C0"/>
                </a:solidFill>
              </a:rPr>
              <a:t>return</a:t>
            </a:r>
            <a:r>
              <a:rPr lang="en-US" sz="2400" dirty="0"/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r.ReadLine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()</a:t>
            </a:r>
            <a:r>
              <a:rPr lang="en-US" sz="2400" dirty="0" smtClean="0"/>
              <a:t>;</a:t>
            </a:r>
          </a:p>
          <a:p>
            <a:r>
              <a:rPr lang="en-US" sz="2400" dirty="0" smtClean="0"/>
              <a:t>    }</a:t>
            </a:r>
          </a:p>
          <a:p>
            <a:r>
              <a:rPr lang="en-US" sz="2400" dirty="0" smtClean="0"/>
              <a:t>}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itle 16"/>
          <p:cNvSpPr>
            <a:spLocks noGrp="1"/>
          </p:cNvSpPr>
          <p:nvPr>
            <p:ph type="title"/>
          </p:nvPr>
        </p:nvSpPr>
        <p:spPr>
          <a:xfrm>
            <a:off x="1905000" y="274638"/>
            <a:ext cx="67818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C#: Lazy &amp; Declarative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5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0"/>
            <a:ext cx="1225251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90800" y="175260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Immutability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514600" y="266700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Verbs Are People Too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514600" y="3733800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Declarative Style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590800" y="4716162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Strong Typing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2628900" y="5562600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Lazy Evaluation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2590800" y="76200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Data In, Data Out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05619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685800" y="3048000"/>
            <a:ext cx="7315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609600" y="2819400"/>
            <a:ext cx="457200" cy="457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848600" y="2819400"/>
            <a:ext cx="457200" cy="457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410200" y="990600"/>
            <a:ext cx="457200" cy="457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828800" y="2819400"/>
            <a:ext cx="457200" cy="457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71800" y="2819400"/>
            <a:ext cx="457200" cy="457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724400" y="4648200"/>
            <a:ext cx="457200" cy="457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processor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667000"/>
            <a:ext cx="914400" cy="748145"/>
          </a:xfrm>
          <a:prstGeom prst="rect">
            <a:avLst/>
          </a:prstGeom>
        </p:spPr>
      </p:pic>
      <p:pic>
        <p:nvPicPr>
          <p:cNvPr id="15" name="Picture 14" descr="image (8)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2" t="19817" r="27074" b="23585"/>
          <a:stretch/>
        </p:blipFill>
        <p:spPr>
          <a:xfrm rot="5400000">
            <a:off x="7611040" y="2828360"/>
            <a:ext cx="920011" cy="59729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47800" y="2362200"/>
            <a:ext cx="128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Assembly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048000" y="2362200"/>
            <a:ext cx="34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105400" y="609600"/>
            <a:ext cx="1015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Haskell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495800" y="4267200"/>
            <a:ext cx="90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81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6" grpId="0"/>
      <p:bldP spid="17" grpId="0"/>
      <p:bldP spid="18" grpId="0"/>
      <p:bldP spid="19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Alistair Cockburn’s</a:t>
            </a:r>
            <a:br>
              <a:rPr lang="en-US" sz="27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</a:br>
            <a:r>
              <a:rPr lang="en-US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Oath of Non-Allegiance</a:t>
            </a:r>
            <a:endParaRPr lang="en-US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3735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 promise not to exclude 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from </a:t>
            </a:r>
            <a:r>
              <a:rPr lang="en-US" dirty="0"/>
              <a:t>consideration any idea 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based </a:t>
            </a:r>
            <a:r>
              <a:rPr lang="en-US" dirty="0"/>
              <a:t>on its source, but to consider ideas across schools and </a:t>
            </a:r>
            <a:r>
              <a:rPr lang="en-US" dirty="0" smtClean="0"/>
              <a:t>heritages</a:t>
            </a:r>
          </a:p>
          <a:p>
            <a:pPr marL="0" indent="0" algn="ctr">
              <a:buNone/>
            </a:pPr>
            <a:r>
              <a:rPr lang="en-US" dirty="0" smtClean="0"/>
              <a:t> </a:t>
            </a:r>
            <a:r>
              <a:rPr lang="en-US" dirty="0"/>
              <a:t>in order to find the ones that best suit the current situation.</a:t>
            </a:r>
          </a:p>
        </p:txBody>
      </p:sp>
    </p:spTree>
    <p:extLst>
      <p:ext uri="{BB962C8B-B14F-4D97-AF65-F5344CB8AC3E}">
        <p14:creationId xmlns:p14="http://schemas.microsoft.com/office/powerpoint/2010/main" val="476155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ushpin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29095</TotalTime>
  <Words>4289</Words>
  <Application>Microsoft Macintosh PowerPoint</Application>
  <PresentationFormat>On-screen Show (4:3)</PresentationFormat>
  <Paragraphs>739</Paragraphs>
  <Slides>102</Slides>
  <Notes>77</Notes>
  <HiddenSlides>29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3" baseType="lpstr">
      <vt:lpstr>Office Theme</vt:lpstr>
      <vt:lpstr>Functional Principles for OO Development</vt:lpstr>
      <vt:lpstr>What do we love about OO?</vt:lpstr>
      <vt:lpstr>Functional programming will solve all our problems</vt:lpstr>
      <vt:lpstr>PowerPoint Presentation</vt:lpstr>
      <vt:lpstr>Programming paradigms</vt:lpstr>
      <vt:lpstr>PowerPoint Presentation</vt:lpstr>
      <vt:lpstr>PowerPoint Presentation</vt:lpstr>
      <vt:lpstr>Data In, Data Out</vt:lpstr>
      <vt:lpstr>What’s the point?</vt:lpstr>
      <vt:lpstr>Data In -&gt; ? -&gt; Data out</vt:lpstr>
      <vt:lpstr>good functions:</vt:lpstr>
      <vt:lpstr>What’s the point</vt:lpstr>
      <vt:lpstr>PowerPoint Presentation</vt:lpstr>
      <vt:lpstr>PowerPoint Presentation</vt:lpstr>
      <vt:lpstr>What’s the point?</vt:lpstr>
      <vt:lpstr>data in</vt:lpstr>
      <vt:lpstr>data ?</vt:lpstr>
      <vt:lpstr>data in, data out</vt:lpstr>
      <vt:lpstr>Immutability</vt:lpstr>
      <vt:lpstr>What is it?</vt:lpstr>
      <vt:lpstr>We already do it</vt:lpstr>
      <vt:lpstr>What’s the point?</vt:lpstr>
      <vt:lpstr>What’s the point?</vt:lpstr>
      <vt:lpstr>PowerPoint Presentation</vt:lpstr>
      <vt:lpstr>Scala</vt:lpstr>
      <vt:lpstr>F#</vt:lpstr>
      <vt:lpstr>Java: easy</vt:lpstr>
      <vt:lpstr>C#: defensive copy</vt:lpstr>
      <vt:lpstr>Java: defensive copy</vt:lpstr>
      <vt:lpstr>C#: copy on mod</vt:lpstr>
      <vt:lpstr>Java: copy on mod</vt:lpstr>
      <vt:lpstr>Immutable linked list</vt:lpstr>
      <vt:lpstr>Scala: copy on mod</vt:lpstr>
      <vt:lpstr>F#: copy on mod</vt:lpstr>
      <vt:lpstr>F# in C#</vt:lpstr>
      <vt:lpstr>C#: copy on mod</vt:lpstr>
      <vt:lpstr>Java: copy on mod</vt:lpstr>
      <vt:lpstr>PowerPoint Presentation</vt:lpstr>
      <vt:lpstr>PowerPoint Presentation</vt:lpstr>
      <vt:lpstr>Verbs are people too</vt:lpstr>
      <vt:lpstr>What is it?</vt:lpstr>
      <vt:lpstr>We already do it</vt:lpstr>
      <vt:lpstr>We already do it</vt:lpstr>
      <vt:lpstr>What’s the point?</vt:lpstr>
      <vt:lpstr>Function types</vt:lpstr>
      <vt:lpstr>Function types</vt:lpstr>
      <vt:lpstr>Java</vt:lpstr>
      <vt:lpstr>Scala</vt:lpstr>
      <vt:lpstr>F#</vt:lpstr>
      <vt:lpstr>C#</vt:lpstr>
      <vt:lpstr>C#</vt:lpstr>
      <vt:lpstr>Java</vt:lpstr>
      <vt:lpstr>Java 8</vt:lpstr>
      <vt:lpstr>Declarative style</vt:lpstr>
      <vt:lpstr>What is it?</vt:lpstr>
      <vt:lpstr>We already do it</vt:lpstr>
      <vt:lpstr>We already do it</vt:lpstr>
      <vt:lpstr>What’s the point?</vt:lpstr>
      <vt:lpstr>Java</vt:lpstr>
      <vt:lpstr>F#</vt:lpstr>
      <vt:lpstr>Scala</vt:lpstr>
      <vt:lpstr>PowerPoint Presentation</vt:lpstr>
      <vt:lpstr>C#</vt:lpstr>
      <vt:lpstr>PowerPoint Presentation</vt:lpstr>
      <vt:lpstr>PowerPoint Presentation</vt:lpstr>
      <vt:lpstr>Strong typing</vt:lpstr>
      <vt:lpstr>What is it?</vt:lpstr>
      <vt:lpstr>What’s the point?</vt:lpstr>
      <vt:lpstr>We already do it</vt:lpstr>
      <vt:lpstr>What’s the point?</vt:lpstr>
      <vt:lpstr>We already do it</vt:lpstr>
      <vt:lpstr>F#</vt:lpstr>
      <vt:lpstr>Scala</vt:lpstr>
      <vt:lpstr>Scala</vt:lpstr>
      <vt:lpstr>F#</vt:lpstr>
      <vt:lpstr>Strong typing in Java</vt:lpstr>
      <vt:lpstr>Strong typing in Java</vt:lpstr>
      <vt:lpstr>PowerPoint Presentation</vt:lpstr>
      <vt:lpstr>PowerPoint Presentation</vt:lpstr>
      <vt:lpstr>Scala</vt:lpstr>
      <vt:lpstr>PowerPoint Presentation</vt:lpstr>
      <vt:lpstr>Java: specific</vt:lpstr>
      <vt:lpstr>PowerPoint Presentation</vt:lpstr>
      <vt:lpstr>C#: specific</vt:lpstr>
      <vt:lpstr>PowerPoint Presentation</vt:lpstr>
      <vt:lpstr>PowerPoint Presentation</vt:lpstr>
      <vt:lpstr>Lazy evaluation</vt:lpstr>
      <vt:lpstr>What is it?</vt:lpstr>
      <vt:lpstr>We already do it</vt:lpstr>
      <vt:lpstr>What’s the point?</vt:lpstr>
      <vt:lpstr>Lazy evaluation in Java</vt:lpstr>
      <vt:lpstr>Imperative Java</vt:lpstr>
      <vt:lpstr>Functional style</vt:lpstr>
      <vt:lpstr>C#: Imperative Style</vt:lpstr>
      <vt:lpstr>C#: Declarative style</vt:lpstr>
      <vt:lpstr>C#: Lazy &amp; Declarative</vt:lpstr>
      <vt:lpstr>PowerPoint Presentation</vt:lpstr>
      <vt:lpstr>PowerPoint Presentation</vt:lpstr>
      <vt:lpstr>Alistair Cockburn’s Oath of Non-Allegiance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jessitron</dc:creator>
  <cp:lastModifiedBy>Jessica Kerr</cp:lastModifiedBy>
  <cp:revision>208</cp:revision>
  <dcterms:created xsi:type="dcterms:W3CDTF">2012-02-28T03:01:30Z</dcterms:created>
  <dcterms:modified xsi:type="dcterms:W3CDTF">2012-10-25T11:32:27Z</dcterms:modified>
</cp:coreProperties>
</file>